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3" r:id="rId2"/>
    <p:sldId id="266" r:id="rId3"/>
    <p:sldId id="267" r:id="rId4"/>
    <p:sldId id="258" r:id="rId5"/>
    <p:sldId id="269" r:id="rId6"/>
    <p:sldId id="264" r:id="rId7"/>
    <p:sldId id="270" r:id="rId8"/>
    <p:sldId id="271"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87" autoAdjust="0"/>
    <p:restoredTop sz="61527" autoAdjust="0"/>
  </p:normalViewPr>
  <p:slideViewPr>
    <p:cSldViewPr snapToGrid="0">
      <p:cViewPr varScale="1">
        <p:scale>
          <a:sx n="52" d="100"/>
          <a:sy n="52" d="100"/>
        </p:scale>
        <p:origin x="-1356" y="-126"/>
      </p:cViewPr>
      <p:guideLst>
        <p:guide orient="horz" pos="2160"/>
        <p:guide pos="3840"/>
      </p:guideLst>
    </p:cSldViewPr>
  </p:slideViewPr>
  <p:notesTextViewPr>
    <p:cViewPr>
      <p:scale>
        <a:sx n="75" d="100"/>
        <a:sy n="75" d="100"/>
      </p:scale>
      <p:origin x="0" y="0"/>
    </p:cViewPr>
  </p:notesTextViewPr>
  <p:sorterViewPr>
    <p:cViewPr varScale="1">
      <p:scale>
        <a:sx n="100" d="100"/>
        <a:sy n="100" d="100"/>
      </p:scale>
      <p:origin x="0" y="0"/>
    </p:cViewPr>
  </p:sorterViewPr>
  <p:notesViewPr>
    <p:cSldViewPr snapToGrid="0">
      <p:cViewPr varScale="1">
        <p:scale>
          <a:sx n="51" d="100"/>
          <a:sy n="51" d="100"/>
        </p:scale>
        <p:origin x="2692" y="6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xmlns="" id="{F046C6F7-6F09-4A1A-830E-DD8D23E9A130}"/>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xmlns="" id="{E1D85D71-2350-4041-BB13-D91BA894C6BD}"/>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7DA46374-B048-4715-956A-247B9D922F72}" type="datetimeFigureOut">
              <a:rPr lang="sv-SE" smtClean="0"/>
              <a:pPr/>
              <a:t>2018-07-06</a:t>
            </a:fld>
            <a:endParaRPr lang="sv-SE"/>
          </a:p>
        </p:txBody>
      </p:sp>
      <p:sp>
        <p:nvSpPr>
          <p:cNvPr id="4" name="Platshållare för sidfot 3">
            <a:extLst>
              <a:ext uri="{FF2B5EF4-FFF2-40B4-BE49-F238E27FC236}">
                <a16:creationId xmlns:a16="http://schemas.microsoft.com/office/drawing/2014/main" xmlns="" id="{43A34470-4ADE-4DCC-BEF0-7C18046F6F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xmlns="" id="{B0DF7312-3E1A-4AF6-8ECB-71DA8B811B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122624-4F51-4849-8520-885BD3A6F54C}" type="slidenum">
              <a:rPr lang="sv-SE" smtClean="0"/>
              <a:pPr/>
              <a:t>‹#›</a:t>
            </a:fld>
            <a:endParaRPr lang="sv-SE"/>
          </a:p>
        </p:txBody>
      </p:sp>
    </p:spTree>
    <p:extLst>
      <p:ext uri="{BB962C8B-B14F-4D97-AF65-F5344CB8AC3E}">
        <p14:creationId xmlns:p14="http://schemas.microsoft.com/office/powerpoint/2010/main" xmlns="" val="112320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2C6B689-061D-4710-9956-C08F99148C35}" type="datetimeFigureOut">
              <a:rPr lang="sv-SE" smtClean="0"/>
              <a:pPr/>
              <a:t>2018-07-06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C942C-9006-4622-A09C-F733FF5DC537}" type="slidenum">
              <a:rPr lang="sv-SE" smtClean="0"/>
              <a:pPr/>
              <a:t>‹#›</a:t>
            </a:fld>
            <a:endParaRPr lang="sv-SE"/>
          </a:p>
        </p:txBody>
      </p:sp>
    </p:spTree>
    <p:extLst>
      <p:ext uri="{BB962C8B-B14F-4D97-AF65-F5344CB8AC3E}">
        <p14:creationId xmlns:p14="http://schemas.microsoft.com/office/powerpoint/2010/main" xmlns="" val="339080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000000"/>
                </a:solidFill>
                <a:latin typeface="Times New Roman"/>
                <a:ea typeface="Times New Roman"/>
              </a:rPr>
              <a:t>Presentation</a:t>
            </a:r>
            <a:r>
              <a:rPr lang="sv-SE" sz="1200" dirty="0">
                <a:solidFill>
                  <a:srgbClr val="000000"/>
                </a:solidFill>
                <a:latin typeface="Times New Roman"/>
                <a:ea typeface="Times New Roman"/>
              </a:rPr>
              <a:t> av oss två "pensionärer”</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latin typeface="Times New Roman"/>
                <a:ea typeface="Calibri"/>
              </a:rPr>
              <a:t>Jane Karlsson, ÖLBF och Lasse Carlsson, HSSL Örebro. Lasse tog kontakt med Jane 2013 med avsikt att göra en regional satsning för att stärka civilsamhällets omställning till ett hållbart Örebro län.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latin typeface="Times New Roman"/>
                <a:ea typeface="Calibri"/>
              </a:rPr>
              <a:t>Jane hade kontakt med folk</a:t>
            </a:r>
            <a:r>
              <a:rPr lang="sv-SE" dirty="0"/>
              <a:t>bildningen och studieförbunden och Lasse med byarörelsen och omställningsrörelsen via Hela Sverige ska leva och genom att att förena våra krafter och kontakter kunna utgöra en stark samordnare för civilsamhällets aktörers aktiviteter för ett hållbart lokalsamhälle.</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61CC942C-9006-4622-A09C-F733FF5DC537}" type="slidenum">
              <a:rPr lang="sv-SE" smtClean="0"/>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lnSpc>
                <a:spcPct val="107000"/>
              </a:lnSpc>
              <a:spcAft>
                <a:spcPts val="800"/>
              </a:spcAft>
            </a:pPr>
            <a:r>
              <a:rPr lang="sv-SE" sz="1200" b="1" dirty="0">
                <a:solidFill>
                  <a:srgbClr val="000000"/>
                </a:solidFill>
                <a:latin typeface="Times New Roman"/>
                <a:ea typeface="Times New Roman"/>
              </a:rPr>
              <a:t>Organisation</a:t>
            </a:r>
          </a:p>
          <a:p>
            <a:pPr>
              <a:lnSpc>
                <a:spcPct val="107000"/>
              </a:lnSpc>
              <a:spcAft>
                <a:spcPts val="800"/>
              </a:spcAft>
            </a:pPr>
            <a:r>
              <a:rPr lang="sv-SE" sz="1200" dirty="0">
                <a:solidFill>
                  <a:srgbClr val="000000"/>
                </a:solidFill>
                <a:latin typeface="Times New Roman"/>
                <a:ea typeface="Times New Roman"/>
              </a:rPr>
              <a:t>ROS nätverkets huvudaktörer är dessa! - Finns några till som mer eller mindre deltagit i arbetet. Leader Mellansjölandet var mycket viktig ifrån början när de drog</a:t>
            </a:r>
            <a:r>
              <a:rPr lang="sv-SE" sz="1200" baseline="0" dirty="0">
                <a:solidFill>
                  <a:srgbClr val="000000"/>
                </a:solidFill>
                <a:latin typeface="Times New Roman"/>
                <a:ea typeface="Times New Roman"/>
              </a:rPr>
              <a:t> igång Framtidsveckan</a:t>
            </a:r>
            <a:r>
              <a:rPr lang="sv-SE" sz="1200" dirty="0">
                <a:solidFill>
                  <a:srgbClr val="000000"/>
                </a:solidFill>
                <a:latin typeface="Times New Roman"/>
                <a:ea typeface="Times New Roman"/>
              </a:rPr>
              <a:t> och anställde omställningscoach Niklas Högberg.... och det får gärna bli fler som engagerar sig…...</a:t>
            </a: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dirty="0">
                <a:solidFill>
                  <a:srgbClr val="FF0000"/>
                </a:solidFill>
                <a:latin typeface="Times New Roman"/>
                <a:ea typeface="Times New Roman"/>
              </a:rPr>
              <a:t>Men hur började då det hela?</a:t>
            </a:r>
          </a:p>
          <a:p>
            <a:pPr>
              <a:lnSpc>
                <a:spcPct val="107000"/>
              </a:lnSpc>
              <a:spcAft>
                <a:spcPts val="800"/>
              </a:spcAft>
            </a:pPr>
            <a:endParaRPr lang="sv-SE" sz="1200" dirty="0">
              <a:latin typeface="Times New Roman"/>
              <a:ea typeface="Calibri"/>
            </a:endParaRPr>
          </a:p>
          <a:p>
            <a:pPr>
              <a:lnSpc>
                <a:spcPct val="107000"/>
              </a:lnSpc>
              <a:spcAft>
                <a:spcPts val="800"/>
              </a:spcAft>
            </a:pPr>
            <a:endParaRPr lang="sv-SE" sz="1200" dirty="0">
              <a:latin typeface="Times New Roman"/>
              <a:ea typeface="Calibri"/>
            </a:endParaRPr>
          </a:p>
          <a:p>
            <a:endParaRPr lang="sv-SE" dirty="0"/>
          </a:p>
        </p:txBody>
      </p:sp>
      <p:sp>
        <p:nvSpPr>
          <p:cNvPr id="4" name="Platshållare för bildnummer 3"/>
          <p:cNvSpPr>
            <a:spLocks noGrp="1"/>
          </p:cNvSpPr>
          <p:nvPr>
            <p:ph type="sldNum" sz="quarter" idx="10"/>
          </p:nvPr>
        </p:nvSpPr>
        <p:spPr/>
        <p:txBody>
          <a:bodyPr/>
          <a:lstStyle/>
          <a:p>
            <a:fld id="{61CC942C-9006-4622-A09C-F733FF5DC537}" type="slidenum">
              <a:rPr lang="sv-SE" smtClean="0"/>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25000" lnSpcReduction="20000"/>
          </a:bodyPr>
          <a:lstStyle/>
          <a:p>
            <a:pPr>
              <a:lnSpc>
                <a:spcPct val="107000"/>
              </a:lnSpc>
              <a:spcAft>
                <a:spcPts val="800"/>
              </a:spcAft>
            </a:pPr>
            <a:r>
              <a:rPr lang="sv-SE" sz="1200" b="1" dirty="0">
                <a:solidFill>
                  <a:srgbClr val="000000"/>
                </a:solidFill>
                <a:latin typeface="Times New Roman"/>
                <a:ea typeface="Times New Roman"/>
              </a:rPr>
              <a:t>Starten syftet mål vision</a:t>
            </a: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Lasse berättar att som</a:t>
            </a:r>
            <a:r>
              <a:rPr lang="sv-SE" sz="1200" baseline="0" dirty="0">
                <a:solidFill>
                  <a:srgbClr val="000000"/>
                </a:solidFill>
                <a:latin typeface="Times New Roman"/>
                <a:ea typeface="Times New Roman"/>
              </a:rPr>
              <a:t> ledamot i </a:t>
            </a:r>
            <a:r>
              <a:rPr lang="sv-SE" sz="1200" dirty="0">
                <a:solidFill>
                  <a:srgbClr val="000000"/>
                </a:solidFill>
                <a:latin typeface="Times New Roman"/>
                <a:ea typeface="Times New Roman"/>
              </a:rPr>
              <a:t>HSSL styr fick info 2008 om samverkan med </a:t>
            </a:r>
            <a:r>
              <a:rPr lang="sv-SE" sz="1200" dirty="0" err="1">
                <a:solidFill>
                  <a:srgbClr val="000000"/>
                </a:solidFill>
                <a:latin typeface="Times New Roman"/>
                <a:ea typeface="Times New Roman"/>
              </a:rPr>
              <a:t>Transition</a:t>
            </a:r>
            <a:r>
              <a:rPr lang="sv-SE" sz="1200" dirty="0">
                <a:solidFill>
                  <a:srgbClr val="000000"/>
                </a:solidFill>
                <a:latin typeface="Times New Roman"/>
                <a:ea typeface="Times New Roman"/>
              </a:rPr>
              <a:t> Town i England och att ett "letter of </a:t>
            </a:r>
            <a:r>
              <a:rPr lang="sv-SE" sz="1200" dirty="0" err="1">
                <a:solidFill>
                  <a:srgbClr val="000000"/>
                </a:solidFill>
                <a:latin typeface="Times New Roman"/>
                <a:ea typeface="Times New Roman"/>
              </a:rPr>
              <a:t>intent</a:t>
            </a:r>
            <a:r>
              <a:rPr lang="sv-SE" sz="1200" dirty="0">
                <a:solidFill>
                  <a:srgbClr val="000000"/>
                </a:solidFill>
                <a:latin typeface="Times New Roman"/>
                <a:ea typeface="Times New Roman"/>
              </a:rPr>
              <a:t>” skrevs att HSSL skall vara </a:t>
            </a:r>
            <a:r>
              <a:rPr lang="sv-SE" sz="1200" dirty="0" err="1">
                <a:solidFill>
                  <a:srgbClr val="000000"/>
                </a:solidFill>
                <a:latin typeface="Times New Roman"/>
                <a:ea typeface="Times New Roman"/>
              </a:rPr>
              <a:t>värdorganisation</a:t>
            </a:r>
            <a:r>
              <a:rPr lang="sv-SE" sz="1200" dirty="0">
                <a:solidFill>
                  <a:srgbClr val="000000"/>
                </a:solidFill>
                <a:latin typeface="Times New Roman"/>
                <a:ea typeface="Times New Roman"/>
              </a:rPr>
              <a:t> för Omställningen i Sverige. Projekt startades med Janne Forsmark som projektledare. Omställningsböckerna togs fram och en mängd aktiviteter gjordes.</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Lasse</a:t>
            </a:r>
            <a:r>
              <a:rPr lang="sv-SE" sz="1200" baseline="0" dirty="0">
                <a:solidFill>
                  <a:srgbClr val="000000"/>
                </a:solidFill>
                <a:latin typeface="Times New Roman"/>
                <a:ea typeface="Times New Roman"/>
              </a:rPr>
              <a:t> v</a:t>
            </a:r>
            <a:r>
              <a:rPr lang="sv-SE" sz="1200" dirty="0">
                <a:solidFill>
                  <a:srgbClr val="000000"/>
                </a:solidFill>
                <a:latin typeface="Times New Roman"/>
                <a:ea typeface="Times New Roman"/>
              </a:rPr>
              <a:t>ille göra något konkret i Örebro län och kontaktade ÖLBF o Jane. </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De enades om samverkan genom ett nätverk, vars syfte var att skapa en stödjande struktur för hållbar framtid.</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Ledord som lokalt agerande, civilsamhällets aktörer, kompetens, attitydändring, aktiviteter ska vägleda arbetet.</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LMSL inspirerade med OS-coach Niklas H och hade tidigare sätt igång Framtidsveckan</a:t>
            </a:r>
            <a:r>
              <a:rPr lang="sv-SE" sz="1200" baseline="0" dirty="0">
                <a:solidFill>
                  <a:srgbClr val="000000"/>
                </a:solidFill>
                <a:latin typeface="Times New Roman"/>
                <a:ea typeface="Times New Roman"/>
              </a:rPr>
              <a:t> inom </a:t>
            </a:r>
            <a:r>
              <a:rPr lang="sv-SE" sz="1200" baseline="0" dirty="0" err="1">
                <a:solidFill>
                  <a:srgbClr val="000000"/>
                </a:solidFill>
                <a:latin typeface="Times New Roman"/>
                <a:ea typeface="Times New Roman"/>
              </a:rPr>
              <a:t>Leaderområdet</a:t>
            </a:r>
            <a:r>
              <a:rPr lang="sv-SE" sz="1200" baseline="0" dirty="0">
                <a:solidFill>
                  <a:srgbClr val="000000"/>
                </a:solidFill>
                <a:latin typeface="Times New Roman"/>
                <a:ea typeface="Times New Roman"/>
              </a:rPr>
              <a:t>.</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Målgruppen vi såg var länsorganisationer, studieförbund, regionala och kommunala politiker och offentlig personal som jobbar med frågorna.</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Allt för att stödja lokalsamhället</a:t>
            </a:r>
            <a:r>
              <a:rPr lang="sv-SE" sz="1200" baseline="0" dirty="0">
                <a:solidFill>
                  <a:srgbClr val="000000"/>
                </a:solidFill>
                <a:latin typeface="Times New Roman"/>
                <a:ea typeface="Times New Roman"/>
              </a:rPr>
              <a:t> och civilsamhällets organisationer.</a:t>
            </a: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Vi</a:t>
            </a:r>
            <a:r>
              <a:rPr lang="sv-SE" sz="1200" baseline="0" dirty="0">
                <a:solidFill>
                  <a:srgbClr val="000000"/>
                </a:solidFill>
                <a:latin typeface="Times New Roman"/>
                <a:ea typeface="Times New Roman"/>
              </a:rPr>
              <a:t> k</a:t>
            </a:r>
            <a:r>
              <a:rPr lang="sv-SE" sz="1200" dirty="0">
                <a:solidFill>
                  <a:srgbClr val="000000"/>
                </a:solidFill>
                <a:latin typeface="Times New Roman"/>
                <a:ea typeface="Times New Roman"/>
              </a:rPr>
              <a:t>allade till ett möte 13/5 2013 och ett15 tal org. var representerade.</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Mötet diskuterade 3 huvudfrågor: Samarbetet, Kompetens, Finansiering</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Mötet beslutade att bilda nätverket ROS för att samla aktörerna i länet.</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Att formulera projektansökan och därigenom skapa resurser</a:t>
            </a:r>
            <a:r>
              <a:rPr lang="sv-SE" sz="1200" baseline="0" dirty="0">
                <a:solidFill>
                  <a:srgbClr val="000000"/>
                </a:solidFill>
                <a:latin typeface="Times New Roman"/>
                <a:ea typeface="Times New Roman"/>
              </a:rPr>
              <a:t> </a:t>
            </a:r>
            <a:r>
              <a:rPr lang="sv-SE" sz="1200" dirty="0">
                <a:solidFill>
                  <a:srgbClr val="000000"/>
                </a:solidFill>
                <a:latin typeface="Times New Roman"/>
                <a:ea typeface="Times New Roman"/>
              </a:rPr>
              <a:t>för koordinerande resursperson(er) var det första fokus.</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Nätverket har sedan dess fortsatt att mötas en gång per månad (utom sommartid)</a:t>
            </a:r>
          </a:p>
          <a:p>
            <a:pPr>
              <a:lnSpc>
                <a:spcPct val="107000"/>
              </a:lnSpc>
              <a:spcAft>
                <a:spcPts val="800"/>
              </a:spcAft>
            </a:pPr>
            <a:endParaRPr lang="sv-SE" sz="1200" dirty="0">
              <a:solidFill>
                <a:srgbClr val="000000"/>
              </a:solidFill>
              <a:latin typeface="Times New Roman"/>
              <a:ea typeface="Times New Roman"/>
            </a:endParaRPr>
          </a:p>
          <a:p>
            <a:pPr>
              <a:lnSpc>
                <a:spcPct val="107000"/>
              </a:lnSpc>
              <a:spcAft>
                <a:spcPts val="800"/>
              </a:spcAft>
            </a:pPr>
            <a:r>
              <a:rPr lang="sv-SE" dirty="0"/>
              <a:t>Vår vision i starten var</a:t>
            </a:r>
            <a:r>
              <a:rPr lang="sv-SE" sz="1200" baseline="0" dirty="0">
                <a:solidFill>
                  <a:srgbClr val="000000"/>
                </a:solidFill>
                <a:latin typeface="Times New Roman"/>
              </a:rPr>
              <a:t> att skapa</a:t>
            </a:r>
            <a:r>
              <a:rPr lang="sv-SE" sz="1200" dirty="0">
                <a:solidFill>
                  <a:srgbClr val="000000"/>
                </a:solidFill>
                <a:latin typeface="Times New Roman"/>
                <a:ea typeface="Times New Roman"/>
              </a:rPr>
              <a:t> en ”stödjande struktur" där en</a:t>
            </a:r>
            <a:r>
              <a:rPr lang="sv-SE" sz="1200" baseline="0" dirty="0">
                <a:solidFill>
                  <a:srgbClr val="000000"/>
                </a:solidFill>
                <a:latin typeface="Times New Roman"/>
                <a:ea typeface="Times New Roman"/>
              </a:rPr>
              <a:t> </a:t>
            </a:r>
            <a:r>
              <a:rPr lang="sv-SE" sz="1200" dirty="0">
                <a:solidFill>
                  <a:srgbClr val="000000"/>
                </a:solidFill>
                <a:latin typeface="Times New Roman"/>
                <a:ea typeface="Times New Roman"/>
              </a:rPr>
              <a:t>resursperson behövs för att samordna och strukturera</a:t>
            </a:r>
            <a:r>
              <a:rPr lang="sv-SE" sz="1200" baseline="0" dirty="0">
                <a:solidFill>
                  <a:srgbClr val="000000"/>
                </a:solidFill>
                <a:latin typeface="Times New Roman"/>
                <a:ea typeface="Times New Roman"/>
              </a:rPr>
              <a:t> arbetet.</a:t>
            </a:r>
            <a:r>
              <a:rPr lang="sv-SE" sz="1200" dirty="0">
                <a:solidFill>
                  <a:srgbClr val="000000"/>
                </a:solidFill>
                <a:latin typeface="Times New Roman"/>
                <a:ea typeface="Times New Roman"/>
              </a:rPr>
              <a:t> </a:t>
            </a:r>
          </a:p>
          <a:p>
            <a:pPr>
              <a:lnSpc>
                <a:spcPct val="107000"/>
              </a:lnSpc>
              <a:spcAft>
                <a:spcPts val="800"/>
              </a:spcAft>
            </a:pPr>
            <a:r>
              <a:rPr lang="sv-SE" sz="1200" dirty="0">
                <a:solidFill>
                  <a:srgbClr val="000000"/>
                </a:solidFill>
                <a:latin typeface="Times New Roman"/>
                <a:ea typeface="Times New Roman"/>
              </a:rPr>
              <a:t>Vi formulerade ROS syfte</a:t>
            </a:r>
            <a:r>
              <a:rPr lang="sv-SE" sz="1200" baseline="0" dirty="0">
                <a:solidFill>
                  <a:srgbClr val="000000"/>
                </a:solidFill>
                <a:latin typeface="Times New Roman"/>
                <a:ea typeface="Times New Roman"/>
              </a:rPr>
              <a:t> ovan.</a:t>
            </a:r>
          </a:p>
          <a:p>
            <a:pPr>
              <a:lnSpc>
                <a:spcPct val="107000"/>
              </a:lnSpc>
              <a:spcAft>
                <a:spcPts val="800"/>
              </a:spcAft>
            </a:pPr>
            <a:r>
              <a:rPr lang="sv-SE" sz="1200" dirty="0">
                <a:solidFill>
                  <a:srgbClr val="000000"/>
                </a:solidFill>
                <a:latin typeface="Times New Roman"/>
                <a:ea typeface="Times New Roman"/>
              </a:rPr>
              <a:t>Kunskap behöver insamlas och  spridas. </a:t>
            </a:r>
          </a:p>
          <a:p>
            <a:pPr>
              <a:lnSpc>
                <a:spcPct val="107000"/>
              </a:lnSpc>
              <a:spcAft>
                <a:spcPts val="800"/>
              </a:spcAft>
            </a:pPr>
            <a:r>
              <a:rPr lang="sv-SE" sz="1200" dirty="0">
                <a:solidFill>
                  <a:srgbClr val="000000"/>
                </a:solidFill>
                <a:latin typeface="Times New Roman"/>
                <a:ea typeface="Times New Roman"/>
              </a:rPr>
              <a:t>Kraftsamling av resurser</a:t>
            </a:r>
            <a:r>
              <a:rPr lang="sv-SE" sz="1200" baseline="0" dirty="0">
                <a:solidFill>
                  <a:srgbClr val="000000"/>
                </a:solidFill>
                <a:latin typeface="Times New Roman"/>
                <a:ea typeface="Times New Roman"/>
              </a:rPr>
              <a:t> </a:t>
            </a:r>
            <a:r>
              <a:rPr lang="sv-SE" sz="1200" dirty="0">
                <a:solidFill>
                  <a:srgbClr val="000000"/>
                </a:solidFill>
                <a:latin typeface="Times New Roman"/>
                <a:ea typeface="Times New Roman"/>
              </a:rPr>
              <a:t>för och med civilsamhällets aktörer. </a:t>
            </a:r>
          </a:p>
          <a:p>
            <a:pPr>
              <a:lnSpc>
                <a:spcPct val="107000"/>
              </a:lnSpc>
              <a:spcAft>
                <a:spcPts val="800"/>
              </a:spcAft>
            </a:pPr>
            <a:r>
              <a:rPr lang="sv-SE" sz="1200" dirty="0">
                <a:solidFill>
                  <a:srgbClr val="FF0000"/>
                </a:solidFill>
                <a:latin typeface="Times New Roman"/>
                <a:ea typeface="Times New Roman"/>
              </a:rPr>
              <a:t>Kunskap och stöd behövs för att agera lokalt.</a:t>
            </a:r>
            <a:r>
              <a:rPr lang="sv-SE" sz="1200" dirty="0">
                <a:solidFill>
                  <a:srgbClr val="000000"/>
                </a:solidFill>
                <a:latin typeface="Times New Roman"/>
                <a:ea typeface="Times New Roman"/>
              </a:rPr>
              <a:t> </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Regionen kan hjälpa till att mobilisera civilsamhället </a:t>
            </a:r>
            <a:endParaRPr lang="sv-SE" sz="1200" dirty="0">
              <a:latin typeface="Times New Roman"/>
              <a:ea typeface="Calibri"/>
            </a:endParaRPr>
          </a:p>
          <a:p>
            <a:pPr>
              <a:lnSpc>
                <a:spcPct val="107000"/>
              </a:lnSpc>
              <a:spcAft>
                <a:spcPts val="800"/>
              </a:spcAft>
            </a:pPr>
            <a:r>
              <a:rPr lang="sv-SE" sz="1200" dirty="0">
                <a:solidFill>
                  <a:srgbClr val="FF0000"/>
                </a:solidFill>
                <a:latin typeface="Times New Roman"/>
                <a:ea typeface="Times New Roman"/>
              </a:rPr>
              <a:t>Det handlar i grund och botten om demokrati.</a:t>
            </a:r>
            <a:endParaRPr lang="sv-SE" sz="1200" dirty="0">
              <a:latin typeface="Times New Roman"/>
              <a:ea typeface="Calibri"/>
            </a:endParaRPr>
          </a:p>
          <a:p>
            <a:pPr marL="0" marR="0" indent="0" algn="l" defTabSz="914400" rtl="0" eaLnBrk="1" fontAlgn="auto" latinLnBrk="0" hangingPunct="1">
              <a:lnSpc>
                <a:spcPct val="107000"/>
              </a:lnSpc>
              <a:spcBef>
                <a:spcPts val="0"/>
              </a:spcBef>
              <a:spcAft>
                <a:spcPts val="800"/>
              </a:spcAft>
              <a:buClrTx/>
              <a:buSzTx/>
              <a:buFontTx/>
              <a:buNone/>
              <a:tabLst/>
              <a:defRPr/>
            </a:pPr>
            <a:r>
              <a:rPr lang="sv-SE" sz="1200" dirty="0">
                <a:solidFill>
                  <a:srgbClr val="000000"/>
                </a:solidFill>
                <a:latin typeface="Times New Roman"/>
                <a:ea typeface="Times New Roman"/>
              </a:rPr>
              <a:t>Koppla till </a:t>
            </a:r>
            <a:r>
              <a:rPr lang="sv-SE" sz="1200" dirty="0" err="1">
                <a:solidFill>
                  <a:srgbClr val="000000"/>
                </a:solidFill>
                <a:latin typeface="Times New Roman"/>
                <a:ea typeface="Times New Roman"/>
              </a:rPr>
              <a:t>RUSen</a:t>
            </a:r>
            <a:r>
              <a:rPr lang="sv-SE" sz="1200" dirty="0">
                <a:solidFill>
                  <a:srgbClr val="000000"/>
                </a:solidFill>
                <a:latin typeface="Times New Roman"/>
                <a:ea typeface="Times New Roman"/>
              </a:rPr>
              <a:t>. Växla upp resurserna. Se möjligheterna ! </a:t>
            </a:r>
            <a:endParaRPr lang="sv-SE" sz="1200" dirty="0">
              <a:latin typeface="Times New Roman"/>
              <a:ea typeface="Calibri"/>
            </a:endParaRPr>
          </a:p>
          <a:p>
            <a:pPr>
              <a:lnSpc>
                <a:spcPct val="107000"/>
              </a:lnSpc>
              <a:spcAft>
                <a:spcPts val="800"/>
              </a:spcAft>
            </a:pPr>
            <a:endParaRPr lang="sv-SE" sz="1200" dirty="0">
              <a:solidFill>
                <a:srgbClr val="000000"/>
              </a:solidFill>
              <a:latin typeface="Times New Roman"/>
              <a:ea typeface="Times New Roman"/>
            </a:endParaRPr>
          </a:p>
          <a:p>
            <a:pPr>
              <a:lnSpc>
                <a:spcPct val="107000"/>
              </a:lnSpc>
              <a:spcAft>
                <a:spcPts val="800"/>
              </a:spcAft>
            </a:pPr>
            <a:r>
              <a:rPr lang="sv-SE" sz="1200" dirty="0">
                <a:solidFill>
                  <a:srgbClr val="FF0000"/>
                </a:solidFill>
                <a:latin typeface="Times New Roman"/>
                <a:ea typeface="Times New Roman"/>
              </a:rPr>
              <a:t>Vad är då folkbildningens roll?</a:t>
            </a:r>
            <a:endParaRPr lang="sv-SE" sz="1200" dirty="0">
              <a:latin typeface="Times New Roman"/>
              <a:ea typeface="Calibri"/>
            </a:endParaRPr>
          </a:p>
          <a:p>
            <a:endParaRPr lang="sv-SE" dirty="0"/>
          </a:p>
        </p:txBody>
      </p:sp>
      <p:sp>
        <p:nvSpPr>
          <p:cNvPr id="4" name="Platshållare för bildnummer 3"/>
          <p:cNvSpPr>
            <a:spLocks noGrp="1"/>
          </p:cNvSpPr>
          <p:nvPr>
            <p:ph type="sldNum" sz="quarter" idx="10"/>
          </p:nvPr>
        </p:nvSpPr>
        <p:spPr/>
        <p:txBody>
          <a:bodyPr/>
          <a:lstStyle/>
          <a:p>
            <a:fld id="{61CC942C-9006-4622-A09C-F733FF5DC537}"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3555"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lnSpc>
                <a:spcPct val="107000"/>
              </a:lnSpc>
              <a:spcAft>
                <a:spcPts val="800"/>
              </a:spcAft>
            </a:pPr>
            <a:r>
              <a:rPr lang="sv-SE" sz="1200" b="1" dirty="0">
                <a:solidFill>
                  <a:srgbClr val="000000"/>
                </a:solidFill>
                <a:latin typeface="Times New Roman"/>
                <a:ea typeface="Times New Roman"/>
              </a:rPr>
              <a:t>Bildningen roll </a:t>
            </a:r>
            <a:endParaRPr lang="sv-SE" sz="1200" dirty="0">
              <a:latin typeface="Times New Roman"/>
              <a:ea typeface="Calibri"/>
            </a:endParaRPr>
          </a:p>
          <a:p>
            <a:pPr>
              <a:lnSpc>
                <a:spcPct val="107000"/>
              </a:lnSpc>
              <a:spcAft>
                <a:spcPts val="800"/>
              </a:spcAft>
            </a:pPr>
            <a:r>
              <a:rPr lang="sv-SE" sz="1200" kern="1200" dirty="0">
                <a:solidFill>
                  <a:srgbClr val="FF0000"/>
                </a:solidFill>
                <a:latin typeface="Times New Roman"/>
                <a:ea typeface="Times New Roman"/>
                <a:cs typeface="+mn-cs"/>
              </a:rPr>
              <a:t>ÖLBF roll, uppgift</a:t>
            </a:r>
            <a:r>
              <a:rPr lang="sv-SE" sz="1200" kern="1200" baseline="0" dirty="0">
                <a:solidFill>
                  <a:srgbClr val="FF0000"/>
                </a:solidFill>
                <a:latin typeface="Times New Roman"/>
                <a:ea typeface="Times New Roman"/>
                <a:cs typeface="+mn-cs"/>
              </a:rPr>
              <a:t> och </a:t>
            </a:r>
            <a:r>
              <a:rPr lang="sv-SE" sz="1200" kern="1200" dirty="0">
                <a:solidFill>
                  <a:srgbClr val="FF0000"/>
                </a:solidFill>
                <a:latin typeface="Times New Roman"/>
                <a:ea typeface="Times New Roman"/>
                <a:cs typeface="+mn-cs"/>
              </a:rPr>
              <a:t>medlemmar –  som folkbildande</a:t>
            </a:r>
            <a:r>
              <a:rPr lang="sv-SE" sz="1200" kern="1200" baseline="0" dirty="0">
                <a:solidFill>
                  <a:srgbClr val="FF0000"/>
                </a:solidFill>
                <a:latin typeface="Times New Roman"/>
                <a:ea typeface="Times New Roman"/>
                <a:cs typeface="+mn-cs"/>
              </a:rPr>
              <a:t> länsorganisation. Medlemmar är tio studieförbund, sex folkhögskolor, amatörteatersamverkan i Örebro län, SISU idrottsutbildarna samt biblioteksutveckling Region Örebro län. Tillsammans når de över 300 organisationer som förgrenar sig i föreningar i alla kommuner.</a:t>
            </a:r>
          </a:p>
          <a:p>
            <a:pPr>
              <a:lnSpc>
                <a:spcPct val="107000"/>
              </a:lnSpc>
              <a:spcAft>
                <a:spcPts val="800"/>
              </a:spcAft>
            </a:pPr>
            <a:endParaRPr lang="sv-SE" sz="1200" kern="1200" dirty="0">
              <a:solidFill>
                <a:srgbClr val="FF0000"/>
              </a:solidFill>
              <a:latin typeface="Times New Roman"/>
              <a:ea typeface="Times New Roman"/>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kern="1200" dirty="0">
                <a:solidFill>
                  <a:srgbClr val="FF0000"/>
                </a:solidFill>
                <a:latin typeface="Times New Roman"/>
                <a:ea typeface="Times New Roman"/>
                <a:cs typeface="+mn-cs"/>
              </a:rPr>
              <a:t>Lärandet står alltid i fokus. För att ställa om behövs det en kultur för att lära och ändra vårt tankesätt. Då passar folkbildningens pedagogik in. Där värdegrunden är allas lika värde där människor deltar fritt och frivilligt, är delaktiga och medskapande, utgår från var och ens livssituation, samhällsengagemang stimuleras och kanaliseras, folkbildningen arbetar med den sociala hållbarheten – på många mötesplatser. </a:t>
            </a:r>
            <a:endParaRPr lang="sv-SE" sz="1200" kern="1200" dirty="0" smtClean="0">
              <a:solidFill>
                <a:srgbClr val="FF0000"/>
              </a:solidFill>
              <a:latin typeface="Times New Roman"/>
              <a:ea typeface="Times New Roman"/>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200" kern="1200" dirty="0">
              <a:solidFill>
                <a:srgbClr val="FF0000"/>
              </a:solidFill>
              <a:latin typeface="Times New Roman"/>
              <a:ea typeface="Times New Roman"/>
              <a:cs typeface="+mn-cs"/>
            </a:endParaRPr>
          </a:p>
          <a:p>
            <a:pPr>
              <a:lnSpc>
                <a:spcPct val="107000"/>
              </a:lnSpc>
              <a:spcAft>
                <a:spcPts val="800"/>
              </a:spcAft>
            </a:pPr>
            <a:r>
              <a:rPr lang="sv-SE" sz="1200" kern="1200" dirty="0">
                <a:solidFill>
                  <a:srgbClr val="FF0000"/>
                </a:solidFill>
                <a:latin typeface="Times New Roman"/>
                <a:ea typeface="Times New Roman"/>
                <a:cs typeface="+mn-cs"/>
              </a:rPr>
              <a:t>Kultur kittar oss samman och är viktiga redskap för att inspirera till engagemang och skapa gemenskap och inspirerar till nya sätt att tänka och handla på. </a:t>
            </a:r>
            <a:endParaRPr lang="sv-SE" sz="1200" kern="1200" dirty="0" smtClean="0">
              <a:solidFill>
                <a:srgbClr val="FF0000"/>
              </a:solidFill>
              <a:latin typeface="Times New Roman"/>
              <a:ea typeface="Times New Roman"/>
              <a:cs typeface="+mn-cs"/>
            </a:endParaRPr>
          </a:p>
          <a:p>
            <a:pPr>
              <a:lnSpc>
                <a:spcPct val="107000"/>
              </a:lnSpc>
              <a:spcAft>
                <a:spcPts val="800"/>
              </a:spcAft>
            </a:pPr>
            <a:endParaRPr lang="sv-SE" sz="1200" kern="1200" dirty="0">
              <a:solidFill>
                <a:srgbClr val="FF0000"/>
              </a:solidFill>
              <a:latin typeface="Times New Roman"/>
              <a:ea typeface="Times New Roman"/>
              <a:cs typeface="+mn-cs"/>
            </a:endParaRPr>
          </a:p>
          <a:p>
            <a:pPr>
              <a:lnSpc>
                <a:spcPct val="107000"/>
              </a:lnSpc>
              <a:spcAft>
                <a:spcPts val="0"/>
              </a:spcAft>
            </a:pPr>
            <a:r>
              <a:rPr lang="sv-SE" sz="1200" kern="1200" dirty="0">
                <a:solidFill>
                  <a:srgbClr val="FF0000"/>
                </a:solidFill>
                <a:latin typeface="Times New Roman"/>
                <a:ea typeface="Times New Roman"/>
                <a:cs typeface="+mn-cs"/>
              </a:rPr>
              <a:t>Det behövs en folkbildningsinsats för att ställa om Sverige – regionen – kommuner. Agenda 2030 delegationen föreslår regeringen en folkbildningsinsats för att ställa om Sverige.</a:t>
            </a:r>
            <a:endParaRPr lang="sv-SE" sz="1200" dirty="0">
              <a:solidFill>
                <a:srgbClr val="FF0000"/>
              </a:solidFill>
              <a:latin typeface="Times New Roman"/>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FF0000"/>
              </a:solidFill>
              <a:latin typeface="Times New Roman"/>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FF0000"/>
                </a:solidFill>
                <a:latin typeface="Times New Roman"/>
                <a:ea typeface="Times New Roman"/>
              </a:rPr>
              <a:t>(Omfattning studieförbund 2017: 13500 studiegrupper, 15500 kulturprogram= 29000 mötesplatser i Örebro län.)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FF0000"/>
              </a:solidFill>
              <a:latin typeface="Times New Roman"/>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FF0000"/>
                </a:solidFill>
                <a:latin typeface="Times New Roman"/>
                <a:ea typeface="Times New Roman"/>
              </a:rPr>
              <a:t>Vad har vi gjort under årens lopp?</a:t>
            </a:r>
            <a:endParaRPr lang="sv-SE" sz="1200" dirty="0">
              <a:latin typeface="Times New Roman"/>
              <a:ea typeface="Calibri"/>
            </a:endParaRPr>
          </a:p>
          <a:p>
            <a:endParaRPr lang="sv-SE" dirty="0"/>
          </a:p>
        </p:txBody>
      </p:sp>
      <p:sp>
        <p:nvSpPr>
          <p:cNvPr id="4" name="Platshållare för bildnummer 3"/>
          <p:cNvSpPr>
            <a:spLocks noGrp="1"/>
          </p:cNvSpPr>
          <p:nvPr>
            <p:ph type="sldNum" sz="quarter" idx="5"/>
          </p:nvPr>
        </p:nvSpPr>
        <p:spPr/>
        <p:txBody>
          <a:bodyPr/>
          <a:lstStyle/>
          <a:p>
            <a:pPr>
              <a:defRPr/>
            </a:pPr>
            <a:fld id="{564A742E-6291-4F55-AB79-38141386A275}" type="slidenum">
              <a:rPr lang="sv-SE" smtClean="0"/>
              <a:pPr>
                <a:defRPr/>
              </a:pPr>
              <a:t>4</a:t>
            </a:fld>
            <a:endParaRPr lang="sv-SE"/>
          </a:p>
        </p:txBody>
      </p:sp>
    </p:spTree>
    <p:extLst>
      <p:ext uri="{BB962C8B-B14F-4D97-AF65-F5344CB8AC3E}">
        <p14:creationId xmlns:p14="http://schemas.microsoft.com/office/powerpoint/2010/main" xmlns="" val="110540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32500" lnSpcReduction="20000"/>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sv-SE" sz="1200" b="1" dirty="0">
                <a:solidFill>
                  <a:srgbClr val="000000"/>
                </a:solidFill>
                <a:latin typeface="Times New Roman"/>
                <a:ea typeface="Times New Roman"/>
              </a:rPr>
              <a:t>Exempel på aktiviteter och verksamhet</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Tidigt var fokus långsiktig projekt finansiering under hösten -13, </a:t>
            </a:r>
            <a:br>
              <a:rPr lang="sv-SE" sz="1200" dirty="0">
                <a:solidFill>
                  <a:srgbClr val="000000"/>
                </a:solidFill>
                <a:latin typeface="Times New Roman"/>
                <a:ea typeface="Times New Roman"/>
              </a:rPr>
            </a:br>
            <a:r>
              <a:rPr lang="sv-SE" sz="1200" dirty="0">
                <a:solidFill>
                  <a:srgbClr val="000000"/>
                </a:solidFill>
                <a:latin typeface="Times New Roman"/>
                <a:ea typeface="Times New Roman"/>
              </a:rPr>
              <a:t>ny regional träff dec-13, mynnade i ansökan som ej beviljades.....</a:t>
            </a: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Men vi jobbade på ändå - Några fokus och aktiviteter som kan framhållas under åren är:</a:t>
            </a:r>
            <a:endParaRPr lang="sv-SE" sz="1200" dirty="0">
              <a:latin typeface="Times New Roman"/>
              <a:ea typeface="Calibri"/>
            </a:endParaRPr>
          </a:p>
          <a:p>
            <a:pPr>
              <a:lnSpc>
                <a:spcPct val="107000"/>
              </a:lnSpc>
              <a:spcAft>
                <a:spcPts val="800"/>
              </a:spcAft>
            </a:pPr>
            <a:r>
              <a:rPr lang="sv-SE" sz="1200" u="sng" dirty="0">
                <a:solidFill>
                  <a:srgbClr val="000000"/>
                </a:solidFill>
                <a:latin typeface="Times New Roman"/>
                <a:ea typeface="Times New Roman"/>
              </a:rPr>
              <a:t>Framtidsveckan, Framtidsforum och Framtidsstafetten</a:t>
            </a: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u="sng" dirty="0">
                <a:solidFill>
                  <a:srgbClr val="000000"/>
                </a:solidFill>
                <a:latin typeface="Times New Roman"/>
                <a:ea typeface="Times New Roman"/>
              </a:rPr>
              <a:t>FRAMTIDSVECKAN</a:t>
            </a:r>
            <a:r>
              <a:rPr lang="sv-SE" sz="1200" dirty="0">
                <a:solidFill>
                  <a:srgbClr val="000000"/>
                </a:solidFill>
                <a:latin typeface="Times New Roman"/>
                <a:ea typeface="Times New Roman"/>
              </a:rPr>
              <a:t> i V40 start 2011 (12o13) </a:t>
            </a:r>
            <a:r>
              <a:rPr lang="sv-SE" sz="1200" dirty="0" err="1">
                <a:solidFill>
                  <a:srgbClr val="000000"/>
                </a:solidFill>
                <a:latin typeface="Times New Roman"/>
                <a:ea typeface="Times New Roman"/>
              </a:rPr>
              <a:t>mha</a:t>
            </a:r>
            <a:r>
              <a:rPr lang="sv-SE" sz="1200" dirty="0">
                <a:solidFill>
                  <a:srgbClr val="000000"/>
                </a:solidFill>
                <a:latin typeface="Times New Roman"/>
                <a:ea typeface="Times New Roman"/>
              </a:rPr>
              <a:t> LMSL (Martha Thernsjö)</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ROS tar över samordning 2014 och har gjort så dess.</a:t>
            </a:r>
          </a:p>
          <a:p>
            <a:pPr>
              <a:lnSpc>
                <a:spcPct val="107000"/>
              </a:lnSpc>
              <a:spcAft>
                <a:spcPts val="800"/>
              </a:spcAft>
            </a:pPr>
            <a:r>
              <a:rPr lang="sv-SE" sz="1200" dirty="0">
                <a:solidFill>
                  <a:srgbClr val="000000"/>
                </a:solidFill>
                <a:latin typeface="Times New Roman"/>
                <a:ea typeface="Times New Roman"/>
              </a:rPr>
              <a:t>Är vår</a:t>
            </a:r>
            <a:r>
              <a:rPr lang="sv-SE" sz="1200" baseline="0" dirty="0">
                <a:solidFill>
                  <a:srgbClr val="000000"/>
                </a:solidFill>
                <a:latin typeface="Times New Roman"/>
                <a:ea typeface="Times New Roman"/>
              </a:rPr>
              <a:t> viktigaste  publika aktivitet som samlat ett par hundra aktiviteter per år i hela länet.</a:t>
            </a:r>
            <a:endParaRPr lang="sv-SE" sz="1200" dirty="0">
              <a:solidFill>
                <a:srgbClr val="000000"/>
              </a:solidFill>
              <a:latin typeface="Times New Roman"/>
              <a:ea typeface="Times New Roman"/>
            </a:endParaRP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u="sng" dirty="0">
                <a:solidFill>
                  <a:srgbClr val="000000"/>
                </a:solidFill>
                <a:latin typeface="Times New Roman"/>
                <a:ea typeface="Times New Roman"/>
              </a:rPr>
              <a:t>FRAMTIDSFORUM</a:t>
            </a:r>
            <a:r>
              <a:rPr lang="sv-SE" sz="1200" dirty="0">
                <a:solidFill>
                  <a:srgbClr val="000000"/>
                </a:solidFill>
                <a:latin typeface="Times New Roman"/>
                <a:ea typeface="Times New Roman"/>
              </a:rPr>
              <a:t> </a:t>
            </a:r>
            <a:r>
              <a:rPr lang="sv-SE" sz="1200" dirty="0" err="1">
                <a:solidFill>
                  <a:srgbClr val="000000"/>
                </a:solidFill>
                <a:latin typeface="Times New Roman"/>
                <a:ea typeface="Times New Roman"/>
              </a:rPr>
              <a:t>Kvinnersta</a:t>
            </a:r>
            <a:r>
              <a:rPr lang="sv-SE" sz="1200" dirty="0">
                <a:solidFill>
                  <a:srgbClr val="000000"/>
                </a:solidFill>
                <a:latin typeface="Times New Roman"/>
                <a:ea typeface="Times New Roman"/>
              </a:rPr>
              <a:t> feb-14 med fokus att hitta ett urval av de 8 viktigaste frågorna för omställning</a:t>
            </a:r>
            <a:r>
              <a:rPr lang="sv-SE" sz="1200" baseline="0" dirty="0">
                <a:solidFill>
                  <a:srgbClr val="000000"/>
                </a:solidFill>
                <a:latin typeface="Times New Roman"/>
                <a:ea typeface="Times New Roman"/>
              </a:rPr>
              <a:t> till hållbarhet</a:t>
            </a:r>
            <a:r>
              <a:rPr lang="sv-SE" sz="1200" dirty="0">
                <a:solidFill>
                  <a:srgbClr val="000000"/>
                </a:solidFill>
                <a:latin typeface="Times New Roman"/>
                <a:ea typeface="Times New Roman"/>
              </a:rPr>
              <a:t>, 2015 åter </a:t>
            </a:r>
            <a:r>
              <a:rPr lang="sv-SE" sz="1200" dirty="0" err="1">
                <a:solidFill>
                  <a:srgbClr val="000000"/>
                </a:solidFill>
                <a:latin typeface="Times New Roman"/>
                <a:ea typeface="Times New Roman"/>
              </a:rPr>
              <a:t>Kvinnersta</a:t>
            </a:r>
            <a:r>
              <a:rPr lang="sv-SE" sz="1200" dirty="0">
                <a:solidFill>
                  <a:srgbClr val="000000"/>
                </a:solidFill>
                <a:latin typeface="Times New Roman"/>
                <a:ea typeface="Times New Roman"/>
              </a:rPr>
              <a:t> om lokalsamhällets omställningsplanering för en effektiv hållbarhet, 2016 i samarbete KGA </a:t>
            </a:r>
            <a:r>
              <a:rPr lang="sv-SE" sz="1200" dirty="0" err="1">
                <a:solidFill>
                  <a:srgbClr val="000000"/>
                </a:solidFill>
                <a:latin typeface="Times New Roman"/>
                <a:ea typeface="Times New Roman"/>
              </a:rPr>
              <a:t>fsk</a:t>
            </a:r>
            <a:r>
              <a:rPr lang="sv-SE" sz="1200" dirty="0">
                <a:solidFill>
                  <a:srgbClr val="000000"/>
                </a:solidFill>
                <a:latin typeface="Times New Roman"/>
                <a:ea typeface="Times New Roman"/>
              </a:rPr>
              <a:t> om maten och försörjningen, 2017 i samarbete RÖL om RUS och i år 2018 har Adolf Lindgren stiftelse bidragit med tema cirkulär ekonomi.</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Dessutom Politikerträffar på 8 platser under maj 2014 inför valet i samarbete med studieförbunden.</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Projekt med skolan - resultat filmen </a:t>
            </a:r>
            <a:r>
              <a:rPr lang="sv-SE" sz="1200" u="sng" dirty="0" err="1">
                <a:solidFill>
                  <a:srgbClr val="000000"/>
                </a:solidFill>
                <a:latin typeface="Times New Roman"/>
                <a:ea typeface="Times New Roman"/>
              </a:rPr>
              <a:t>Storytelling-</a:t>
            </a:r>
            <a:r>
              <a:rPr lang="sv-SE" sz="1200" u="sng" dirty="0">
                <a:solidFill>
                  <a:srgbClr val="000000"/>
                </a:solidFill>
                <a:latin typeface="Times New Roman"/>
                <a:ea typeface="Times New Roman"/>
              </a:rPr>
              <a:t> en hållbar framtid</a:t>
            </a:r>
            <a:r>
              <a:rPr lang="sv-SE" sz="1200" dirty="0">
                <a:solidFill>
                  <a:srgbClr val="000000"/>
                </a:solidFill>
                <a:latin typeface="Times New Roman"/>
                <a:ea typeface="Times New Roman"/>
              </a:rPr>
              <a:t> – med stöd från Leader Bergslagen.</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Projektstöd LST från Klimatklivet till en fantastiskt omfattande </a:t>
            </a:r>
            <a:r>
              <a:rPr lang="sv-SE" sz="1200" dirty="0" err="1">
                <a:solidFill>
                  <a:srgbClr val="000000"/>
                </a:solidFill>
                <a:latin typeface="Times New Roman"/>
                <a:ea typeface="Times New Roman"/>
              </a:rPr>
              <a:t>ROS-rapport</a:t>
            </a:r>
            <a:r>
              <a:rPr lang="sv-SE" sz="1200" dirty="0">
                <a:solidFill>
                  <a:srgbClr val="000000"/>
                </a:solidFill>
                <a:latin typeface="Times New Roman"/>
                <a:ea typeface="Times New Roman"/>
              </a:rPr>
              <a:t> (80 sidor) med titel </a:t>
            </a:r>
            <a:r>
              <a:rPr lang="sv-SE" sz="1200" dirty="0" err="1">
                <a:solidFill>
                  <a:srgbClr val="000000"/>
                </a:solidFill>
                <a:latin typeface="Times New Roman"/>
                <a:ea typeface="Times New Roman"/>
              </a:rPr>
              <a:t>͞</a:t>
            </a:r>
            <a:r>
              <a:rPr lang="sv-SE" sz="1200" u="sng" dirty="0" err="1">
                <a:solidFill>
                  <a:srgbClr val="000000"/>
                </a:solidFill>
                <a:latin typeface="Times New Roman"/>
                <a:ea typeface="Times New Roman"/>
              </a:rPr>
              <a:t>Omställningsrörelsens</a:t>
            </a:r>
            <a:r>
              <a:rPr lang="sv-SE" sz="1200" u="sng" dirty="0">
                <a:solidFill>
                  <a:srgbClr val="000000"/>
                </a:solidFill>
                <a:latin typeface="Times New Roman"/>
                <a:ea typeface="Times New Roman"/>
              </a:rPr>
              <a:t> bidrag till en hållbar framtid i Örebro län.</a:t>
            </a:r>
            <a:r>
              <a:rPr lang="sv-SE" sz="1200" dirty="0">
                <a:solidFill>
                  <a:srgbClr val="000000"/>
                </a:solidFill>
                <a:latin typeface="Times New Roman"/>
                <a:ea typeface="Times New Roman"/>
              </a:rPr>
              <a:t> Effekter &amp; möjligheter av Framtidsveckan och andra omställningsaktiviteter - feb 15</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Hösten</a:t>
            </a:r>
            <a:r>
              <a:rPr lang="sv-SE" sz="1200" baseline="0" dirty="0">
                <a:solidFill>
                  <a:srgbClr val="000000"/>
                </a:solidFill>
                <a:latin typeface="Times New Roman"/>
                <a:ea typeface="Times New Roman"/>
              </a:rPr>
              <a:t> 20</a:t>
            </a:r>
            <a:r>
              <a:rPr lang="sv-SE" sz="1200" dirty="0">
                <a:solidFill>
                  <a:srgbClr val="000000"/>
                </a:solidFill>
                <a:latin typeface="Times New Roman"/>
                <a:ea typeface="Times New Roman"/>
              </a:rPr>
              <a:t>17 besökte </a:t>
            </a:r>
            <a:r>
              <a:rPr lang="sv-SE" sz="1200" dirty="0" err="1">
                <a:solidFill>
                  <a:srgbClr val="000000"/>
                </a:solidFill>
                <a:latin typeface="Times New Roman"/>
                <a:ea typeface="Times New Roman"/>
              </a:rPr>
              <a:t>Transition</a:t>
            </a:r>
            <a:r>
              <a:rPr lang="sv-SE" sz="1200" dirty="0">
                <a:solidFill>
                  <a:srgbClr val="000000"/>
                </a:solidFill>
                <a:latin typeface="Times New Roman"/>
                <a:ea typeface="Times New Roman"/>
              </a:rPr>
              <a:t> Towns grundaren Rob Hopkins Sverige och Örebro. ROS anordnade tre välbesökta aktiviteter.</a:t>
            </a: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u="sng" dirty="0">
                <a:solidFill>
                  <a:srgbClr val="000000"/>
                </a:solidFill>
                <a:latin typeface="Times New Roman"/>
                <a:ea typeface="Times New Roman"/>
              </a:rPr>
              <a:t>FRAMTIDSSTAFETTEN</a:t>
            </a:r>
            <a:r>
              <a:rPr lang="sv-SE" sz="1200" dirty="0">
                <a:solidFill>
                  <a:srgbClr val="000000"/>
                </a:solidFill>
                <a:latin typeface="Times New Roman"/>
                <a:ea typeface="Times New Roman"/>
              </a:rPr>
              <a:t> är</a:t>
            </a:r>
            <a:r>
              <a:rPr lang="sv-SE" sz="1200" baseline="0" dirty="0">
                <a:solidFill>
                  <a:srgbClr val="000000"/>
                </a:solidFill>
                <a:latin typeface="Times New Roman"/>
                <a:ea typeface="Times New Roman"/>
              </a:rPr>
              <a:t> kommunikations arbetet </a:t>
            </a:r>
            <a:r>
              <a:rPr lang="sv-SE" sz="1200" dirty="0">
                <a:solidFill>
                  <a:srgbClr val="000000"/>
                </a:solidFill>
                <a:latin typeface="Times New Roman"/>
                <a:ea typeface="Times New Roman"/>
              </a:rPr>
              <a:t>med hemsidor, FB grupper och INFOBLAD till över 2000 adresser.</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ROS</a:t>
            </a:r>
            <a:r>
              <a:rPr lang="sv-SE" sz="1200" baseline="0" dirty="0">
                <a:solidFill>
                  <a:srgbClr val="000000"/>
                </a:solidFill>
                <a:latin typeface="Times New Roman"/>
                <a:ea typeface="Times New Roman"/>
              </a:rPr>
              <a:t> har också d</a:t>
            </a:r>
            <a:r>
              <a:rPr lang="sv-SE" sz="1200" dirty="0">
                <a:solidFill>
                  <a:srgbClr val="000000"/>
                </a:solidFill>
                <a:latin typeface="Times New Roman"/>
                <a:ea typeface="Times New Roman"/>
              </a:rPr>
              <a:t>eltagit i nationella konferenser o nätverk, regionalt i Energi och Klimat konf. samt skrivit regionala</a:t>
            </a:r>
            <a:r>
              <a:rPr lang="sv-SE" sz="1200" baseline="0" dirty="0">
                <a:solidFill>
                  <a:srgbClr val="000000"/>
                </a:solidFill>
                <a:latin typeface="Times New Roman"/>
                <a:ea typeface="Times New Roman"/>
              </a:rPr>
              <a:t> r</a:t>
            </a:r>
            <a:r>
              <a:rPr lang="sv-SE" sz="1200" dirty="0">
                <a:solidFill>
                  <a:srgbClr val="000000"/>
                </a:solidFill>
                <a:latin typeface="Times New Roman"/>
                <a:ea typeface="Times New Roman"/>
              </a:rPr>
              <a:t>emisser till LST, RÖL, Örebro kn.</a:t>
            </a: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dirty="0">
                <a:solidFill>
                  <a:srgbClr val="FF0000"/>
                </a:solidFill>
                <a:latin typeface="Times New Roman"/>
                <a:ea typeface="Times New Roman"/>
              </a:rPr>
              <a:t>Vilka erfarenheter är då gjorda?</a:t>
            </a:r>
            <a:endParaRPr lang="sv-SE" sz="1200" dirty="0">
              <a:latin typeface="Times New Roman"/>
              <a:ea typeface="Calibri"/>
            </a:endParaRPr>
          </a:p>
          <a:p>
            <a:endParaRPr lang="sv-SE" dirty="0"/>
          </a:p>
        </p:txBody>
      </p:sp>
      <p:sp>
        <p:nvSpPr>
          <p:cNvPr id="4" name="Platshållare för bildnummer 3"/>
          <p:cNvSpPr>
            <a:spLocks noGrp="1"/>
          </p:cNvSpPr>
          <p:nvPr>
            <p:ph type="sldNum" sz="quarter" idx="10"/>
          </p:nvPr>
        </p:nvSpPr>
        <p:spPr/>
        <p:txBody>
          <a:bodyPr/>
          <a:lstStyle/>
          <a:p>
            <a:fld id="{61CC942C-9006-4622-A09C-F733FF5DC537}"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sv-SE" sz="1200" b="1" dirty="0">
                <a:solidFill>
                  <a:srgbClr val="000000"/>
                </a:solidFill>
                <a:latin typeface="Times New Roman"/>
                <a:ea typeface="Times New Roman"/>
              </a:rPr>
              <a:t>Erfarenheter, Hinder, Möjligheter</a:t>
            </a:r>
            <a:endParaRPr lang="sv-SE" sz="1200" dirty="0">
              <a:latin typeface="Times New Roman"/>
              <a:ea typeface="Calibri"/>
            </a:endParaRPr>
          </a:p>
          <a:p>
            <a:pPr>
              <a:lnSpc>
                <a:spcPct val="107000"/>
              </a:lnSpc>
              <a:spcAft>
                <a:spcPts val="800"/>
              </a:spcAft>
            </a:pPr>
            <a:r>
              <a:rPr lang="sv-SE" sz="1200" dirty="0">
                <a:solidFill>
                  <a:srgbClr val="FF0000"/>
                </a:solidFill>
                <a:latin typeface="Times New Roman"/>
                <a:ea typeface="Times New Roman"/>
              </a:rPr>
              <a:t>Ovan en redogörelse för erfarenheter</a:t>
            </a:r>
            <a:r>
              <a:rPr lang="sv-SE" sz="1200" baseline="0" dirty="0">
                <a:solidFill>
                  <a:srgbClr val="FF0000"/>
                </a:solidFill>
                <a:latin typeface="Times New Roman"/>
                <a:ea typeface="Times New Roman"/>
              </a:rPr>
              <a:t> som gjorts</a:t>
            </a:r>
            <a:endParaRPr lang="sv-SE" sz="1200" dirty="0">
              <a:solidFill>
                <a:srgbClr val="FF0000"/>
              </a:solidFill>
              <a:latin typeface="Times New Roman"/>
              <a:ea typeface="Times New Roman"/>
            </a:endParaRPr>
          </a:p>
          <a:p>
            <a:pPr>
              <a:lnSpc>
                <a:spcPct val="107000"/>
              </a:lnSpc>
              <a:spcAft>
                <a:spcPts val="800"/>
              </a:spcAft>
            </a:pPr>
            <a:endParaRPr lang="sv-SE" sz="1200" dirty="0">
              <a:solidFill>
                <a:srgbClr val="FF0000"/>
              </a:solidFill>
              <a:latin typeface="Times New Roman"/>
              <a:ea typeface="Times New Roman"/>
            </a:endParaRPr>
          </a:p>
          <a:p>
            <a:pPr>
              <a:lnSpc>
                <a:spcPct val="107000"/>
              </a:lnSpc>
              <a:spcAft>
                <a:spcPts val="800"/>
              </a:spcAft>
            </a:pPr>
            <a:r>
              <a:rPr lang="sv-SE" sz="1200" dirty="0" smtClean="0">
                <a:solidFill>
                  <a:srgbClr val="FF0000"/>
                </a:solidFill>
                <a:latin typeface="Times New Roman"/>
                <a:ea typeface="Calibri"/>
              </a:rPr>
              <a:t>Några</a:t>
            </a:r>
            <a:r>
              <a:rPr lang="sv-SE" sz="1200" baseline="0" dirty="0" smtClean="0">
                <a:solidFill>
                  <a:srgbClr val="FF0000"/>
                </a:solidFill>
                <a:latin typeface="Times New Roman"/>
                <a:ea typeface="Calibri"/>
              </a:rPr>
              <a:t> </a:t>
            </a:r>
            <a:r>
              <a:rPr lang="sv-SE" sz="1200" dirty="0" smtClean="0">
                <a:solidFill>
                  <a:srgbClr val="FF0000"/>
                </a:solidFill>
                <a:latin typeface="Times New Roman"/>
                <a:ea typeface="Calibri"/>
              </a:rPr>
              <a:t>ytterligare kommentarer som</a:t>
            </a:r>
            <a:r>
              <a:rPr lang="sv-SE" sz="1200" baseline="0" dirty="0" smtClean="0">
                <a:solidFill>
                  <a:srgbClr val="FF0000"/>
                </a:solidFill>
                <a:latin typeface="Times New Roman"/>
                <a:ea typeface="Calibri"/>
              </a:rPr>
              <a:t> diskuterats:</a:t>
            </a:r>
            <a:endParaRPr lang="sv-SE" sz="1200" dirty="0">
              <a:latin typeface="Times New Roman"/>
              <a:ea typeface="Calibri"/>
            </a:endParaRPr>
          </a:p>
          <a:p>
            <a:pPr>
              <a:lnSpc>
                <a:spcPct val="107000"/>
              </a:lnSpc>
              <a:spcAft>
                <a:spcPts val="800"/>
              </a:spcAft>
            </a:pPr>
            <a:r>
              <a:rPr lang="sv-SE" sz="1200" i="1" dirty="0" smtClean="0">
                <a:solidFill>
                  <a:srgbClr val="000000"/>
                </a:solidFill>
                <a:latin typeface="Times New Roman"/>
                <a:ea typeface="Times New Roman"/>
              </a:rPr>
              <a:t>- Nätverket behöver </a:t>
            </a:r>
            <a:r>
              <a:rPr lang="sv-SE" sz="1200" i="1" dirty="0">
                <a:solidFill>
                  <a:srgbClr val="000000"/>
                </a:solidFill>
                <a:latin typeface="Times New Roman"/>
                <a:ea typeface="Times New Roman"/>
              </a:rPr>
              <a:t>pengar </a:t>
            </a:r>
            <a:r>
              <a:rPr lang="sv-SE" sz="1200" i="1" dirty="0" smtClean="0">
                <a:solidFill>
                  <a:srgbClr val="000000"/>
                </a:solidFill>
                <a:latin typeface="Times New Roman"/>
                <a:ea typeface="Times New Roman"/>
              </a:rPr>
              <a:t>för att samordna  det lokala engagemanget</a:t>
            </a:r>
          </a:p>
          <a:p>
            <a:pPr>
              <a:lnSpc>
                <a:spcPct val="107000"/>
              </a:lnSpc>
              <a:spcAft>
                <a:spcPts val="800"/>
              </a:spcAft>
            </a:pPr>
            <a:r>
              <a:rPr lang="sv-SE" sz="1200" i="1" dirty="0" smtClean="0">
                <a:solidFill>
                  <a:srgbClr val="000000"/>
                </a:solidFill>
                <a:latin typeface="Times New Roman"/>
                <a:ea typeface="Times New Roman"/>
              </a:rPr>
              <a:t>- Resurser </a:t>
            </a:r>
            <a:r>
              <a:rPr lang="sv-SE" sz="1200" i="1" dirty="0">
                <a:solidFill>
                  <a:srgbClr val="000000"/>
                </a:solidFill>
                <a:latin typeface="Times New Roman"/>
                <a:ea typeface="Times New Roman"/>
              </a:rPr>
              <a:t>som ändå finns når inte lokala nivån</a:t>
            </a:r>
            <a:endParaRPr lang="sv-SE" sz="1200" dirty="0">
              <a:latin typeface="Times New Roman"/>
              <a:ea typeface="Calibri"/>
            </a:endParaRPr>
          </a:p>
          <a:p>
            <a:pPr>
              <a:lnSpc>
                <a:spcPct val="107000"/>
              </a:lnSpc>
              <a:spcAft>
                <a:spcPts val="800"/>
              </a:spcAft>
            </a:pPr>
            <a:r>
              <a:rPr lang="sv-SE" sz="1200" i="1" dirty="0" smtClean="0">
                <a:solidFill>
                  <a:srgbClr val="000000"/>
                </a:solidFill>
                <a:latin typeface="Times New Roman"/>
                <a:ea typeface="Times New Roman"/>
              </a:rPr>
              <a:t>- Saknas</a:t>
            </a:r>
            <a:r>
              <a:rPr lang="sv-SE" sz="1200" i="1" baseline="0" dirty="0" smtClean="0">
                <a:solidFill>
                  <a:srgbClr val="000000"/>
                </a:solidFill>
                <a:latin typeface="Times New Roman"/>
                <a:ea typeface="Times New Roman"/>
              </a:rPr>
              <a:t> </a:t>
            </a:r>
            <a:r>
              <a:rPr lang="sv-SE" sz="1200" i="1" dirty="0" smtClean="0">
                <a:solidFill>
                  <a:srgbClr val="000000"/>
                </a:solidFill>
                <a:latin typeface="Times New Roman"/>
                <a:ea typeface="Times New Roman"/>
              </a:rPr>
              <a:t>långsiktigt </a:t>
            </a:r>
            <a:r>
              <a:rPr lang="sv-SE" sz="1200" i="1" dirty="0">
                <a:solidFill>
                  <a:srgbClr val="000000"/>
                </a:solidFill>
                <a:latin typeface="Times New Roman"/>
                <a:ea typeface="Times New Roman"/>
              </a:rPr>
              <a:t>stöd från </a:t>
            </a:r>
            <a:r>
              <a:rPr lang="sv-SE" sz="1200" i="1" dirty="0" smtClean="0">
                <a:solidFill>
                  <a:srgbClr val="000000"/>
                </a:solidFill>
                <a:latin typeface="Times New Roman"/>
                <a:ea typeface="Times New Roman"/>
              </a:rPr>
              <a:t>offentliga aktörer på regional nivå</a:t>
            </a:r>
            <a:endParaRPr lang="sv-SE" sz="1200" dirty="0">
              <a:latin typeface="Times New Roman"/>
              <a:ea typeface="Calibri"/>
            </a:endParaRPr>
          </a:p>
          <a:p>
            <a:pPr>
              <a:lnSpc>
                <a:spcPct val="107000"/>
              </a:lnSpc>
              <a:spcAft>
                <a:spcPts val="800"/>
              </a:spcAft>
            </a:pPr>
            <a:r>
              <a:rPr lang="sv-SE" sz="1200" i="1" dirty="0" smtClean="0">
                <a:solidFill>
                  <a:srgbClr val="000000"/>
                </a:solidFill>
                <a:latin typeface="Times New Roman"/>
                <a:ea typeface="Times New Roman"/>
              </a:rPr>
              <a:t>- Att </a:t>
            </a:r>
            <a:r>
              <a:rPr lang="sv-SE" sz="1200" i="1" dirty="0">
                <a:solidFill>
                  <a:srgbClr val="000000"/>
                </a:solidFill>
                <a:latin typeface="Times New Roman"/>
                <a:ea typeface="Times New Roman"/>
              </a:rPr>
              <a:t>stödja det </a:t>
            </a:r>
            <a:r>
              <a:rPr lang="sv-SE" sz="1200" i="1" dirty="0" smtClean="0">
                <a:solidFill>
                  <a:srgbClr val="000000"/>
                </a:solidFill>
                <a:latin typeface="Times New Roman"/>
                <a:ea typeface="Times New Roman"/>
              </a:rPr>
              <a:t>civila samhället för det</a:t>
            </a:r>
            <a:r>
              <a:rPr lang="sv-SE" sz="1200" i="1" baseline="0" dirty="0" smtClean="0">
                <a:solidFill>
                  <a:srgbClr val="000000"/>
                </a:solidFill>
                <a:latin typeface="Times New Roman"/>
                <a:ea typeface="Times New Roman"/>
              </a:rPr>
              <a:t> </a:t>
            </a:r>
            <a:r>
              <a:rPr lang="sv-SE" sz="1200" i="1" dirty="0" smtClean="0">
                <a:solidFill>
                  <a:srgbClr val="000000"/>
                </a:solidFill>
                <a:latin typeface="Times New Roman"/>
                <a:ea typeface="Times New Roman"/>
              </a:rPr>
              <a:t>lokala </a:t>
            </a:r>
            <a:r>
              <a:rPr lang="sv-SE" sz="1200" i="1" dirty="0">
                <a:solidFill>
                  <a:srgbClr val="000000"/>
                </a:solidFill>
                <a:latin typeface="Times New Roman"/>
                <a:ea typeface="Times New Roman"/>
              </a:rPr>
              <a:t>arbetet </a:t>
            </a:r>
            <a:r>
              <a:rPr lang="sv-SE" sz="1200" i="1" dirty="0" smtClean="0">
                <a:solidFill>
                  <a:srgbClr val="000000"/>
                </a:solidFill>
                <a:latin typeface="Times New Roman"/>
                <a:ea typeface="Times New Roman"/>
              </a:rPr>
              <a:t>behövs och är nödvändigt</a:t>
            </a:r>
            <a:endParaRPr lang="sv-SE" sz="1200" dirty="0">
              <a:latin typeface="Times New Roman"/>
              <a:ea typeface="Calibri"/>
            </a:endParaRPr>
          </a:p>
          <a:p>
            <a:pPr>
              <a:lnSpc>
                <a:spcPct val="107000"/>
              </a:lnSpc>
              <a:spcAft>
                <a:spcPts val="800"/>
              </a:spcAft>
            </a:pPr>
            <a:r>
              <a:rPr lang="sv-SE" sz="1200" i="1" dirty="0" smtClean="0">
                <a:solidFill>
                  <a:srgbClr val="000000"/>
                </a:solidFill>
                <a:latin typeface="Times New Roman"/>
                <a:ea typeface="Times New Roman"/>
              </a:rPr>
              <a:t>- Tyvärr ses inte </a:t>
            </a:r>
            <a:r>
              <a:rPr lang="sv-SE" sz="1200" i="1" dirty="0">
                <a:solidFill>
                  <a:srgbClr val="000000"/>
                </a:solidFill>
                <a:latin typeface="Times New Roman"/>
                <a:ea typeface="Times New Roman"/>
              </a:rPr>
              <a:t>civilsamhället </a:t>
            </a:r>
            <a:r>
              <a:rPr lang="sv-SE" sz="1200" i="1" dirty="0" smtClean="0">
                <a:solidFill>
                  <a:srgbClr val="000000"/>
                </a:solidFill>
                <a:latin typeface="Times New Roman"/>
                <a:ea typeface="Times New Roman"/>
              </a:rPr>
              <a:t>som </a:t>
            </a:r>
            <a:r>
              <a:rPr lang="sv-SE" sz="1200" i="1" dirty="0">
                <a:solidFill>
                  <a:srgbClr val="000000"/>
                </a:solidFill>
                <a:latin typeface="Times New Roman"/>
                <a:ea typeface="Times New Roman"/>
              </a:rPr>
              <a:t>den aktören som kan skapa </a:t>
            </a:r>
            <a:r>
              <a:rPr lang="sv-SE" sz="1200" i="1" dirty="0" smtClean="0">
                <a:solidFill>
                  <a:srgbClr val="000000"/>
                </a:solidFill>
                <a:latin typeface="Times New Roman"/>
                <a:ea typeface="Times New Roman"/>
              </a:rPr>
              <a:t>förändring</a:t>
            </a:r>
            <a:endParaRPr lang="sv-SE" sz="1200" dirty="0">
              <a:latin typeface="Times New Roman"/>
              <a:ea typeface="Calibri"/>
            </a:endParaRPr>
          </a:p>
          <a:p>
            <a:pPr>
              <a:lnSpc>
                <a:spcPct val="107000"/>
              </a:lnSpc>
              <a:spcAft>
                <a:spcPts val="800"/>
              </a:spcAft>
              <a:buFontTx/>
              <a:buChar char="-"/>
            </a:pPr>
            <a:r>
              <a:rPr lang="sv-SE" sz="1200" i="1" dirty="0" smtClean="0">
                <a:solidFill>
                  <a:srgbClr val="000000"/>
                </a:solidFill>
                <a:latin typeface="Times New Roman"/>
                <a:ea typeface="Times New Roman"/>
              </a:rPr>
              <a:t> Bred</a:t>
            </a:r>
            <a:r>
              <a:rPr lang="sv-SE" sz="1200" i="1" baseline="0" dirty="0" smtClean="0">
                <a:solidFill>
                  <a:srgbClr val="000000"/>
                </a:solidFill>
                <a:latin typeface="Times New Roman"/>
                <a:ea typeface="Times New Roman"/>
              </a:rPr>
              <a:t> s</a:t>
            </a:r>
            <a:r>
              <a:rPr lang="sv-SE" sz="1200" i="1" dirty="0" smtClean="0">
                <a:solidFill>
                  <a:srgbClr val="000000"/>
                </a:solidFill>
                <a:latin typeface="Times New Roman"/>
                <a:ea typeface="Times New Roman"/>
              </a:rPr>
              <a:t>amverkan genom</a:t>
            </a:r>
            <a:r>
              <a:rPr lang="sv-SE" sz="1200" i="1" baseline="0" dirty="0" smtClean="0">
                <a:solidFill>
                  <a:srgbClr val="000000"/>
                </a:solidFill>
                <a:latin typeface="Times New Roman"/>
                <a:ea typeface="Times New Roman"/>
              </a:rPr>
              <a:t> projekt </a:t>
            </a:r>
            <a:r>
              <a:rPr lang="sv-SE" sz="1200" i="1" dirty="0" smtClean="0">
                <a:solidFill>
                  <a:srgbClr val="000000"/>
                </a:solidFill>
                <a:latin typeface="Times New Roman"/>
                <a:ea typeface="Times New Roman"/>
              </a:rPr>
              <a:t>innebär oftast</a:t>
            </a:r>
            <a:r>
              <a:rPr lang="sv-SE" sz="1200" i="1" baseline="0" dirty="0" smtClean="0">
                <a:solidFill>
                  <a:srgbClr val="000000"/>
                </a:solidFill>
                <a:latin typeface="Times New Roman"/>
                <a:ea typeface="Times New Roman"/>
              </a:rPr>
              <a:t> </a:t>
            </a:r>
            <a:r>
              <a:rPr lang="sv-SE" sz="1200" i="1" dirty="0" smtClean="0">
                <a:solidFill>
                  <a:srgbClr val="000000"/>
                </a:solidFill>
                <a:latin typeface="Times New Roman"/>
                <a:ea typeface="Times New Roman"/>
              </a:rPr>
              <a:t>att </a:t>
            </a:r>
            <a:r>
              <a:rPr lang="sv-SE" sz="1200" i="1" dirty="0">
                <a:solidFill>
                  <a:srgbClr val="000000"/>
                </a:solidFill>
                <a:latin typeface="Times New Roman"/>
                <a:ea typeface="Times New Roman"/>
              </a:rPr>
              <a:t>det offentliga </a:t>
            </a:r>
            <a:r>
              <a:rPr lang="sv-SE" sz="1200" i="1" dirty="0" smtClean="0">
                <a:solidFill>
                  <a:srgbClr val="000000"/>
                </a:solidFill>
                <a:latin typeface="Times New Roman"/>
                <a:ea typeface="Times New Roman"/>
              </a:rPr>
              <a:t>inte</a:t>
            </a:r>
            <a:r>
              <a:rPr lang="sv-SE" sz="1200" i="1" baseline="0" dirty="0" smtClean="0">
                <a:solidFill>
                  <a:srgbClr val="000000"/>
                </a:solidFill>
                <a:latin typeface="Times New Roman"/>
                <a:ea typeface="Times New Roman"/>
              </a:rPr>
              <a:t> har åtgärder som passar</a:t>
            </a:r>
            <a:endParaRPr lang="sv-SE" sz="1200" dirty="0">
              <a:latin typeface="Times New Roman"/>
              <a:ea typeface="Calibri"/>
            </a:endParaRPr>
          </a:p>
          <a:p>
            <a:pPr>
              <a:lnSpc>
                <a:spcPct val="107000"/>
              </a:lnSpc>
              <a:spcAft>
                <a:spcPts val="800"/>
              </a:spcAft>
              <a:buFontTx/>
              <a:buNone/>
            </a:pPr>
            <a:r>
              <a:rPr lang="sv-SE" sz="1200" i="1" dirty="0" smtClean="0">
                <a:solidFill>
                  <a:srgbClr val="000000"/>
                </a:solidFill>
                <a:latin typeface="Times New Roman"/>
                <a:ea typeface="Times New Roman"/>
              </a:rPr>
              <a:t>- Offentliga aktörer bör skaffa sig bättre </a:t>
            </a:r>
            <a:r>
              <a:rPr lang="sv-SE" sz="1200" i="1" dirty="0">
                <a:solidFill>
                  <a:srgbClr val="000000"/>
                </a:solidFill>
                <a:latin typeface="Times New Roman"/>
                <a:ea typeface="Times New Roman"/>
              </a:rPr>
              <a:t>koll på civilsamhällets</a:t>
            </a:r>
            <a:r>
              <a:rPr lang="sv-SE" sz="1200" i="1" baseline="0" dirty="0">
                <a:solidFill>
                  <a:srgbClr val="000000"/>
                </a:solidFill>
                <a:latin typeface="Times New Roman"/>
                <a:ea typeface="Times New Roman"/>
              </a:rPr>
              <a:t> </a:t>
            </a:r>
            <a:r>
              <a:rPr lang="sv-SE" sz="1200" i="1" baseline="0" dirty="0" smtClean="0">
                <a:solidFill>
                  <a:srgbClr val="000000"/>
                </a:solidFill>
                <a:latin typeface="Times New Roman"/>
                <a:ea typeface="Times New Roman"/>
              </a:rPr>
              <a:t>möjligheter</a:t>
            </a:r>
            <a:endParaRPr lang="sv-SE" sz="1200" dirty="0">
              <a:latin typeface="Times New Roman"/>
              <a:ea typeface="Calibri"/>
            </a:endParaRP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dirty="0">
                <a:solidFill>
                  <a:srgbClr val="FF0000"/>
                </a:solidFill>
                <a:latin typeface="Times New Roman"/>
                <a:ea typeface="Times New Roman"/>
              </a:rPr>
              <a:t>Vilka behov ser vi i framtiden för att komma vidare med ROS arbetet.</a:t>
            </a:r>
          </a:p>
          <a:p>
            <a:pPr>
              <a:lnSpc>
                <a:spcPct val="107000"/>
              </a:lnSpc>
              <a:spcAft>
                <a:spcPts val="800"/>
              </a:spcAft>
            </a:pPr>
            <a:endParaRPr lang="sv-SE" sz="1200" dirty="0">
              <a:solidFill>
                <a:srgbClr val="FF0000"/>
              </a:solidFill>
              <a:latin typeface="Times New Roman"/>
              <a:ea typeface="Calibri"/>
            </a:endParaRPr>
          </a:p>
          <a:p>
            <a:endParaRPr lang="sv-SE" dirty="0"/>
          </a:p>
        </p:txBody>
      </p:sp>
      <p:sp>
        <p:nvSpPr>
          <p:cNvPr id="4" name="Platshållare för bildnummer 3"/>
          <p:cNvSpPr>
            <a:spLocks noGrp="1"/>
          </p:cNvSpPr>
          <p:nvPr>
            <p:ph type="sldNum" sz="quarter" idx="10"/>
          </p:nvPr>
        </p:nvSpPr>
        <p:spPr/>
        <p:txBody>
          <a:bodyPr/>
          <a:lstStyle/>
          <a:p>
            <a:fld id="{61CC942C-9006-4622-A09C-F733FF5DC537}"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sv-SE" sz="1200" b="1" dirty="0">
                <a:solidFill>
                  <a:srgbClr val="000000"/>
                </a:solidFill>
                <a:latin typeface="Times New Roman"/>
                <a:ea typeface="Times New Roman"/>
              </a:rPr>
              <a:t>Framtiden Finansiering Resurser</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Utmaningarna är stora; självförsörjningen, lokal produktion, </a:t>
            </a:r>
            <a:r>
              <a:rPr lang="sv-SE" sz="1200" dirty="0" err="1">
                <a:solidFill>
                  <a:srgbClr val="000000"/>
                </a:solidFill>
                <a:latin typeface="Times New Roman"/>
                <a:ea typeface="Times New Roman"/>
              </a:rPr>
              <a:t>resiliens</a:t>
            </a:r>
            <a:r>
              <a:rPr lang="sv-SE" sz="1200" dirty="0">
                <a:solidFill>
                  <a:srgbClr val="000000"/>
                </a:solidFill>
                <a:latin typeface="Times New Roman"/>
                <a:ea typeface="Times New Roman"/>
              </a:rPr>
              <a:t>, lokalsamhällets planering, demokratin, balanserade förutsättningar mellan land och stad, och mellan produktion och konsumtion, Agenda 2030 och de globala målen</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Konsumentmakten är stor, men den behöver vägledas/utbildas/inspireras. </a:t>
            </a:r>
            <a:br>
              <a:rPr lang="sv-SE" sz="1200" dirty="0">
                <a:solidFill>
                  <a:srgbClr val="000000"/>
                </a:solidFill>
                <a:latin typeface="Times New Roman"/>
                <a:ea typeface="Times New Roman"/>
              </a:rPr>
            </a:br>
            <a:r>
              <a:rPr lang="sv-SE" sz="1200" dirty="0">
                <a:solidFill>
                  <a:srgbClr val="000000"/>
                </a:solidFill>
                <a:latin typeface="Times New Roman"/>
                <a:ea typeface="Times New Roman"/>
              </a:rPr>
              <a:t>Det finns dessutom alltför många motkrafter. </a:t>
            </a:r>
            <a:br>
              <a:rPr lang="sv-SE" sz="1200" dirty="0">
                <a:solidFill>
                  <a:srgbClr val="000000"/>
                </a:solidFill>
                <a:latin typeface="Times New Roman"/>
                <a:ea typeface="Times New Roman"/>
              </a:rPr>
            </a:br>
            <a:r>
              <a:rPr lang="sv-SE" sz="1200" dirty="0">
                <a:solidFill>
                  <a:srgbClr val="000000"/>
                </a:solidFill>
                <a:latin typeface="Times New Roman"/>
                <a:ea typeface="Times New Roman"/>
              </a:rPr>
              <a:t>Civilsamhället kan göra skillnad på lokal nivå, men behöver stöd utifrån.</a:t>
            </a: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dirty="0">
                <a:solidFill>
                  <a:srgbClr val="FF0000"/>
                </a:solidFill>
                <a:latin typeface="Times New Roman"/>
                <a:ea typeface="Times New Roman"/>
              </a:rPr>
              <a:t>GENOM ROS FINNS EN PLATTFORM ATT BYGGA VIDARE PÅ. </a:t>
            </a:r>
            <a:endParaRPr lang="sv-SE" sz="1200" dirty="0">
              <a:latin typeface="Times New Roman"/>
              <a:ea typeface="Calibri"/>
            </a:endParaRPr>
          </a:p>
          <a:p>
            <a:pPr>
              <a:lnSpc>
                <a:spcPct val="107000"/>
              </a:lnSpc>
              <a:spcAft>
                <a:spcPts val="0"/>
              </a:spcAft>
            </a:pPr>
            <a:r>
              <a:rPr lang="sv-SE" sz="1200" dirty="0">
                <a:solidFill>
                  <a:srgbClr val="000000"/>
                </a:solidFill>
                <a:latin typeface="Times New Roman"/>
                <a:ea typeface="Times New Roman"/>
              </a:rPr>
              <a:t>Samverkan är nyckeln till förändring och samverkan kräver samordning.</a:t>
            </a:r>
            <a:endParaRPr lang="sv-SE" sz="1200" dirty="0">
              <a:latin typeface="Times New Roman"/>
              <a:ea typeface="Calibri"/>
            </a:endParaRPr>
          </a:p>
          <a:p>
            <a:pPr>
              <a:lnSpc>
                <a:spcPct val="107000"/>
              </a:lnSpc>
              <a:spcAft>
                <a:spcPts val="0"/>
              </a:spcAft>
            </a:pPr>
            <a:r>
              <a:rPr lang="sv-SE" sz="1200" dirty="0">
                <a:latin typeface="Times New Roman"/>
                <a:ea typeface="Times New Roman"/>
              </a:rPr>
              <a:t>Samordning kan inte ske med ideella krafter. </a:t>
            </a:r>
          </a:p>
          <a:p>
            <a:pPr>
              <a:lnSpc>
                <a:spcPct val="107000"/>
              </a:lnSpc>
              <a:spcAft>
                <a:spcPts val="0"/>
              </a:spcAft>
            </a:pPr>
            <a:r>
              <a:rPr lang="sv-SE" sz="1200" dirty="0">
                <a:latin typeface="Times New Roman"/>
                <a:ea typeface="Times New Roman"/>
              </a:rPr>
              <a:t>Vi har kompetens men inga pengar !!</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Det offentliga resurser måste användas för att inspirera civilsamhället och därmed växla upp engagemanget till nytta för det hållbara samhället. </a:t>
            </a:r>
          </a:p>
          <a:p>
            <a:pPr>
              <a:lnSpc>
                <a:spcPct val="107000"/>
              </a:lnSpc>
              <a:spcAft>
                <a:spcPts val="800"/>
              </a:spcAft>
            </a:pPr>
            <a:r>
              <a:rPr lang="sv-SE" sz="1200" dirty="0">
                <a:solidFill>
                  <a:srgbClr val="000000"/>
                </a:solidFill>
                <a:latin typeface="Times New Roman"/>
                <a:ea typeface="Times New Roman"/>
              </a:rPr>
              <a:t>VI KAN BLI ETT PILOTLÄN!</a:t>
            </a:r>
            <a:endParaRPr lang="sv-SE" sz="1200" dirty="0">
              <a:latin typeface="Times New Roman"/>
              <a:ea typeface="Calibri"/>
            </a:endParaRPr>
          </a:p>
          <a:p>
            <a:pPr>
              <a:lnSpc>
                <a:spcPct val="107000"/>
              </a:lnSpc>
              <a:spcAft>
                <a:spcPts val="800"/>
              </a:spcAft>
            </a:pPr>
            <a:endParaRPr lang="sv-SE" sz="1200" dirty="0">
              <a:solidFill>
                <a:srgbClr val="FF0000"/>
              </a:solidFill>
              <a:latin typeface="Times New Roman"/>
              <a:ea typeface="Times New Roman"/>
            </a:endParaRPr>
          </a:p>
          <a:p>
            <a:pPr>
              <a:lnSpc>
                <a:spcPct val="107000"/>
              </a:lnSpc>
              <a:spcAft>
                <a:spcPts val="800"/>
              </a:spcAft>
            </a:pPr>
            <a:r>
              <a:rPr lang="sv-SE" sz="1200" dirty="0">
                <a:solidFill>
                  <a:srgbClr val="FF0000"/>
                </a:solidFill>
                <a:latin typeface="Times New Roman"/>
                <a:ea typeface="Times New Roman"/>
              </a:rPr>
              <a:t>OM VI KAN LÖSA EN LÅNGSIKTIG FINANSIERING KOMMER DET ATT GE ÖREBROREGIONEN GODA MÖJLIGHETER ATT MOBILISERA FÖR ETT HÅLLBART ÖREBRO LÄN. </a:t>
            </a: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Vill se större långvariga samarbeten, typ LAG metod från Leader där olika finansieringskällor tillåts samverka med beslut av ett trepartnerskap </a:t>
            </a:r>
            <a:endParaRPr lang="sv-SE" sz="1200" dirty="0">
              <a:latin typeface="Times New Roman"/>
              <a:ea typeface="Calibri"/>
            </a:endParaRPr>
          </a:p>
          <a:p>
            <a:pPr>
              <a:lnSpc>
                <a:spcPct val="107000"/>
              </a:lnSpc>
              <a:spcAft>
                <a:spcPts val="800"/>
              </a:spcAft>
            </a:pPr>
            <a:endParaRPr lang="sv-SE" sz="1200" dirty="0">
              <a:solidFill>
                <a:srgbClr val="FF0000"/>
              </a:solidFill>
              <a:latin typeface="Times New Roman"/>
              <a:ea typeface="Times New Roman"/>
            </a:endParaRPr>
          </a:p>
          <a:p>
            <a:pPr>
              <a:lnSpc>
                <a:spcPct val="107000"/>
              </a:lnSpc>
              <a:spcAft>
                <a:spcPts val="800"/>
              </a:spcAft>
            </a:pPr>
            <a:r>
              <a:rPr lang="sv-SE" sz="1200" dirty="0">
                <a:latin typeface="Times New Roman"/>
                <a:ea typeface="Times New Roman"/>
              </a:rPr>
              <a:t>…..eller en överenskommelse som den som finns inom folkhälsoområdet.</a:t>
            </a:r>
            <a:endParaRPr lang="sv-SE" sz="1200" dirty="0">
              <a:latin typeface="Times New Roman"/>
              <a:ea typeface="Calibri"/>
            </a:endParaRPr>
          </a:p>
          <a:p>
            <a:pPr>
              <a:lnSpc>
                <a:spcPct val="107000"/>
              </a:lnSpc>
              <a:spcAft>
                <a:spcPts val="800"/>
              </a:spcAft>
            </a:pPr>
            <a:r>
              <a:rPr lang="sv-SE" sz="1200" dirty="0">
                <a:solidFill>
                  <a:srgbClr val="FFC000"/>
                </a:solidFill>
                <a:latin typeface="Times New Roman"/>
                <a:ea typeface="Times New Roman"/>
              </a:rPr>
              <a:t>Text i RUS finns om detta, sid 54 kap 6 om samarbetsformer och roller</a:t>
            </a: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dirty="0">
                <a:solidFill>
                  <a:srgbClr val="FF0000"/>
                </a:solidFill>
                <a:latin typeface="Times New Roman"/>
                <a:ea typeface="Times New Roman"/>
              </a:rPr>
              <a:t>LÅT OSS GÖRA EN ÖVERENSKOMMELSE LIKNANDE DEN SOM GÖRS INOM FOLKHÄLSOOMRÅDET</a:t>
            </a:r>
            <a:r>
              <a:rPr lang="sv-SE" sz="1200" dirty="0" smtClean="0">
                <a:solidFill>
                  <a:srgbClr val="FF0000"/>
                </a:solidFill>
                <a:latin typeface="Times New Roman"/>
                <a:ea typeface="Times New Roman"/>
              </a:rPr>
              <a:t>.</a:t>
            </a:r>
          </a:p>
          <a:p>
            <a:pPr>
              <a:lnSpc>
                <a:spcPct val="107000"/>
              </a:lnSpc>
              <a:spcAft>
                <a:spcPts val="800"/>
              </a:spcAft>
            </a:pPr>
            <a:endParaRPr lang="sv-SE" sz="1200" dirty="0">
              <a:latin typeface="Times New Roman"/>
              <a:ea typeface="Calibri"/>
            </a:endParaRPr>
          </a:p>
          <a:p>
            <a:pPr>
              <a:lnSpc>
                <a:spcPct val="107000"/>
              </a:lnSpc>
              <a:spcAft>
                <a:spcPts val="800"/>
              </a:spcAft>
            </a:pPr>
            <a:r>
              <a:rPr lang="sv-SE" sz="1200" dirty="0">
                <a:solidFill>
                  <a:srgbClr val="000000"/>
                </a:solidFill>
                <a:latin typeface="Times New Roman"/>
                <a:ea typeface="Times New Roman"/>
              </a:rPr>
              <a:t>ROS kan vara skillnaden, som skall nyttjas!</a:t>
            </a:r>
            <a:endParaRPr lang="sv-SE" sz="1200" dirty="0">
              <a:latin typeface="Times New Roman"/>
              <a:ea typeface="Calibri"/>
            </a:endParaRPr>
          </a:p>
          <a:p>
            <a:endParaRPr lang="sv-SE" dirty="0"/>
          </a:p>
        </p:txBody>
      </p:sp>
      <p:sp>
        <p:nvSpPr>
          <p:cNvPr id="4" name="Platshållare för bildnummer 3"/>
          <p:cNvSpPr>
            <a:spLocks noGrp="1"/>
          </p:cNvSpPr>
          <p:nvPr>
            <p:ph type="sldNum" sz="quarter" idx="10"/>
          </p:nvPr>
        </p:nvSpPr>
        <p:spPr/>
        <p:txBody>
          <a:bodyPr/>
          <a:lstStyle/>
          <a:p>
            <a:fld id="{61CC942C-9006-4622-A09C-F733FF5DC537}"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från oss båda och all lycka till er som kan jobba vidare för nätverket och för framgång för ett omställt och hållbart  Örebro län !!</a:t>
            </a:r>
          </a:p>
        </p:txBody>
      </p:sp>
      <p:sp>
        <p:nvSpPr>
          <p:cNvPr id="4" name="Platshållare för bildnummer 3"/>
          <p:cNvSpPr>
            <a:spLocks noGrp="1"/>
          </p:cNvSpPr>
          <p:nvPr>
            <p:ph type="sldNum" sz="quarter" idx="10"/>
          </p:nvPr>
        </p:nvSpPr>
        <p:spPr/>
        <p:txBody>
          <a:bodyPr/>
          <a:lstStyle/>
          <a:p>
            <a:fld id="{61CC942C-9006-4622-A09C-F733FF5DC537}" type="slidenum">
              <a:rPr lang="sv-SE" smtClean="0"/>
              <a:pPr/>
              <a:t>8</a:t>
            </a:fld>
            <a:endParaRPr lang="sv-SE"/>
          </a:p>
        </p:txBody>
      </p:sp>
    </p:spTree>
    <p:extLst>
      <p:ext uri="{BB962C8B-B14F-4D97-AF65-F5344CB8AC3E}">
        <p14:creationId xmlns:p14="http://schemas.microsoft.com/office/powerpoint/2010/main" xmlns="" val="27566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BDFD612-03D9-48A5-8621-03645AA1280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xmlns="" id="{2DC8BA69-6BFA-4FAA-8A8E-C0185E730741}"/>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xmlns="" id="{5667418F-1633-41CB-BFE6-C208846326EB}"/>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5" name="Platshållare för sidfot 4">
            <a:extLst>
              <a:ext uri="{FF2B5EF4-FFF2-40B4-BE49-F238E27FC236}">
                <a16:creationId xmlns:a16="http://schemas.microsoft.com/office/drawing/2014/main" xmlns="" id="{D2251BD1-ED08-4EC5-93FD-CE14327701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3106FB4F-08A7-425B-B079-9A546894EC9E}"/>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38239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AC4468B-CD6A-4693-922E-A5E74275B77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45D69EAA-9088-4BCD-9729-2D52D2FE13F1}"/>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6217232E-7679-4EA1-8066-0A88B8A42D68}"/>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5" name="Platshållare för sidfot 4">
            <a:extLst>
              <a:ext uri="{FF2B5EF4-FFF2-40B4-BE49-F238E27FC236}">
                <a16:creationId xmlns:a16="http://schemas.microsoft.com/office/drawing/2014/main" xmlns="" id="{94A869CF-44F4-47D5-8705-2577FBB8C59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AE34DF49-5A9B-4893-AF92-9DBE6D7AC0A3}"/>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22957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FB7B2FD9-A2B7-4E86-9C71-488E4049C79A}"/>
              </a:ext>
            </a:extLst>
          </p:cNvPr>
          <p:cNvSpPr>
            <a:spLocks noGrp="1"/>
          </p:cNvSpPr>
          <p:nvPr>
            <p:ph type="title" orient="vert"/>
          </p:nvPr>
        </p:nvSpPr>
        <p:spPr>
          <a:xfrm>
            <a:off x="8724901"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C7444E51-FAB0-4989-A40C-41D2738CB8B7}"/>
              </a:ext>
            </a:extLst>
          </p:cNvPr>
          <p:cNvSpPr>
            <a:spLocks noGrp="1"/>
          </p:cNvSpPr>
          <p:nvPr>
            <p:ph type="body" orient="vert" idx="1"/>
          </p:nvPr>
        </p:nvSpPr>
        <p:spPr>
          <a:xfrm>
            <a:off x="838201"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28CF216C-955E-4003-9E91-E2A39B938089}"/>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5" name="Platshållare för sidfot 4">
            <a:extLst>
              <a:ext uri="{FF2B5EF4-FFF2-40B4-BE49-F238E27FC236}">
                <a16:creationId xmlns:a16="http://schemas.microsoft.com/office/drawing/2014/main" xmlns="" id="{8BE84C17-040D-431E-89A3-45A006F9B1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31AF692B-AC53-42E3-A88B-A77FA23151FF}"/>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190282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50F54C1-C364-4104-8A10-0BF89DAEFD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325A934A-DF3E-4D6A-BEC5-333EEFAE534A}"/>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BAC608AE-B92B-4CCD-B514-C981E4EC645B}"/>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5" name="Platshållare för sidfot 4">
            <a:extLst>
              <a:ext uri="{FF2B5EF4-FFF2-40B4-BE49-F238E27FC236}">
                <a16:creationId xmlns:a16="http://schemas.microsoft.com/office/drawing/2014/main" xmlns="" id="{DB579E27-3903-4FF7-9B3B-89898F3E6F6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FD5567F0-54DD-4B16-B923-A93BF91BF073}"/>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154725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4F8B722-CD47-46FA-826E-7BABA694306A}"/>
              </a:ext>
            </a:extLst>
          </p:cNvPr>
          <p:cNvSpPr>
            <a:spLocks noGrp="1"/>
          </p:cNvSpPr>
          <p:nvPr>
            <p:ph type="title"/>
          </p:nvPr>
        </p:nvSpPr>
        <p:spPr>
          <a:xfrm>
            <a:off x="831851" y="1709740"/>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82A58749-B183-4289-98C5-FB27F3A29B9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xmlns="" id="{8FBE0BD7-4B59-4447-B677-637D75F7D9AC}"/>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5" name="Platshållare för sidfot 4">
            <a:extLst>
              <a:ext uri="{FF2B5EF4-FFF2-40B4-BE49-F238E27FC236}">
                <a16:creationId xmlns:a16="http://schemas.microsoft.com/office/drawing/2014/main" xmlns="" id="{406A0222-0E89-4C66-87EC-C59F9CEC63D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7C1A48A8-94A0-4351-929C-C2C21AEBF942}"/>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366811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A56C6CF1-4F80-4306-B791-D9CB8E24C26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6128F28E-8A1E-4049-BE59-F2B13ACAA084}"/>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xmlns="" id="{76BBF431-15C1-432D-946F-AF51E4D9169E}"/>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xmlns="" id="{D07C0871-4214-4CEA-B118-580F5D263875}"/>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6" name="Platshållare för sidfot 5">
            <a:extLst>
              <a:ext uri="{FF2B5EF4-FFF2-40B4-BE49-F238E27FC236}">
                <a16:creationId xmlns:a16="http://schemas.microsoft.com/office/drawing/2014/main" xmlns="" id="{AE90BECD-A7F0-427A-AFE7-269DB638973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E0BCF693-B64C-4B6C-BE12-B133F443A110}"/>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225762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F782700-FE12-498E-9641-97FD63F28DB0}"/>
              </a:ext>
            </a:extLst>
          </p:cNvPr>
          <p:cNvSpPr>
            <a:spLocks noGrp="1"/>
          </p:cNvSpPr>
          <p:nvPr>
            <p:ph type="title"/>
          </p:nvPr>
        </p:nvSpPr>
        <p:spPr>
          <a:xfrm>
            <a:off x="839788" y="365127"/>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DCBD3EA4-0F8A-41F0-8EE9-E0DC0FC869D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xmlns="" id="{7806FC6C-7877-42D1-B3FD-02685C6CD565}"/>
              </a:ext>
            </a:extLst>
          </p:cNvPr>
          <p:cNvSpPr>
            <a:spLocks noGrp="1"/>
          </p:cNvSpPr>
          <p:nvPr>
            <p:ph sz="half" idx="2"/>
          </p:nvPr>
        </p:nvSpPr>
        <p:spPr>
          <a:xfrm>
            <a:off x="839789"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xmlns="" id="{F7AD4092-F417-41E7-A50F-DFF01893ED6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xmlns="" id="{B030940E-2043-43CF-89F6-12EADF8B5786}"/>
              </a:ext>
            </a:extLst>
          </p:cNvPr>
          <p:cNvSpPr>
            <a:spLocks noGrp="1"/>
          </p:cNvSpPr>
          <p:nvPr>
            <p:ph sz="quarter" idx="4"/>
          </p:nvPr>
        </p:nvSpPr>
        <p:spPr>
          <a:xfrm>
            <a:off x="6172201"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xmlns="" id="{C18E0BB3-B7A8-4AD7-A504-949BB353AD13}"/>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8" name="Platshållare för sidfot 7">
            <a:extLst>
              <a:ext uri="{FF2B5EF4-FFF2-40B4-BE49-F238E27FC236}">
                <a16:creationId xmlns:a16="http://schemas.microsoft.com/office/drawing/2014/main" xmlns="" id="{B84B820F-9CC3-4566-97F9-6A3F85F1922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xmlns="" id="{71FCB2FF-C2FB-49C0-8514-D0307A7E833D}"/>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167151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1E6C623-008A-4273-82F2-B09DF4E6CA4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xmlns="" id="{A6B121D1-0BBD-43E8-9AF3-578668B258A4}"/>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4" name="Platshållare för sidfot 3">
            <a:extLst>
              <a:ext uri="{FF2B5EF4-FFF2-40B4-BE49-F238E27FC236}">
                <a16:creationId xmlns:a16="http://schemas.microsoft.com/office/drawing/2014/main" xmlns="" id="{08BF91CB-BCE5-4156-85C3-B0BEBDB1022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xmlns="" id="{687D95C4-A4F3-4589-8939-860ECD425250}"/>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361146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55F0727B-6AC2-45F5-BCBF-69DE3CA2A5E1}"/>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3" name="Platshållare för sidfot 2">
            <a:extLst>
              <a:ext uri="{FF2B5EF4-FFF2-40B4-BE49-F238E27FC236}">
                <a16:creationId xmlns:a16="http://schemas.microsoft.com/office/drawing/2014/main" xmlns="" id="{44329BE4-1E1B-4861-ACD5-A157A495C33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xmlns="" id="{B659F533-8215-43ED-9924-090475EBFDE0}"/>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23822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63E405F-76B7-4BCC-A7CC-9D70CC5C2C7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FE4CF18F-887E-4DF7-A0EF-9E4EBEE9D93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xmlns="" id="{DB0562DB-C133-4935-A040-33E9B3B822E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xmlns="" id="{FC0E6D78-2455-431E-B1FC-D00C6B1E6472}"/>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6" name="Platshållare för sidfot 5">
            <a:extLst>
              <a:ext uri="{FF2B5EF4-FFF2-40B4-BE49-F238E27FC236}">
                <a16:creationId xmlns:a16="http://schemas.microsoft.com/office/drawing/2014/main" xmlns="" id="{5E7F9322-4048-4D63-9C10-417B1EE7753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B80B9084-64DA-49B8-81EF-59DA2DA760FC}"/>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224370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6E1988A-C827-407D-A3CF-E69EBBF162E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xmlns="" id="{4B195842-D7E2-4E07-A3D2-68785D1337BC}"/>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sv-SE"/>
          </a:p>
        </p:txBody>
      </p:sp>
      <p:sp>
        <p:nvSpPr>
          <p:cNvPr id="4" name="Platshållare för text 3">
            <a:extLst>
              <a:ext uri="{FF2B5EF4-FFF2-40B4-BE49-F238E27FC236}">
                <a16:creationId xmlns:a16="http://schemas.microsoft.com/office/drawing/2014/main" xmlns="" id="{B79A0D0F-6858-44F7-B27D-96EC25C2985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xmlns="" id="{01AF7BE4-4796-451C-BB5E-C2CD0B84B2BA}"/>
              </a:ext>
            </a:extLst>
          </p:cNvPr>
          <p:cNvSpPr>
            <a:spLocks noGrp="1"/>
          </p:cNvSpPr>
          <p:nvPr>
            <p:ph type="dt" sz="half" idx="10"/>
          </p:nvPr>
        </p:nvSpPr>
        <p:spPr/>
        <p:txBody>
          <a:bodyPr/>
          <a:lstStyle/>
          <a:p>
            <a:fld id="{68ADFC7B-274D-4019-A53C-D5907EDEC88A}" type="datetimeFigureOut">
              <a:rPr lang="sv-SE" smtClean="0"/>
              <a:pPr/>
              <a:t>2018-07-06</a:t>
            </a:fld>
            <a:endParaRPr lang="sv-SE"/>
          </a:p>
        </p:txBody>
      </p:sp>
      <p:sp>
        <p:nvSpPr>
          <p:cNvPr id="6" name="Platshållare för sidfot 5">
            <a:extLst>
              <a:ext uri="{FF2B5EF4-FFF2-40B4-BE49-F238E27FC236}">
                <a16:creationId xmlns:a16="http://schemas.microsoft.com/office/drawing/2014/main" xmlns="" id="{00EF974C-019F-47B6-AE5D-6C7D3AF2143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FE403B39-674A-4375-89D2-F23D2E8E4BE6}"/>
              </a:ext>
            </a:extLst>
          </p:cNvPr>
          <p:cNvSpPr>
            <a:spLocks noGrp="1"/>
          </p:cNvSpPr>
          <p:nvPr>
            <p:ph type="sldNum" sz="quarter" idx="12"/>
          </p:nvPr>
        </p:nvSpPr>
        <p:spPr/>
        <p:txBody>
          <a:body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71541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7DC9DB04-85A3-42C1-9C2C-B83F8818CB8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D2DFAEA3-149C-4C1C-8C49-7C71102D1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8A612895-1F80-49BB-84DC-D8F3BA6291E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FC7B-274D-4019-A53C-D5907EDEC88A}" type="datetimeFigureOut">
              <a:rPr lang="sv-SE" smtClean="0"/>
              <a:pPr/>
              <a:t>2018-07-06</a:t>
            </a:fld>
            <a:endParaRPr lang="sv-SE"/>
          </a:p>
        </p:txBody>
      </p:sp>
      <p:sp>
        <p:nvSpPr>
          <p:cNvPr id="5" name="Platshållare för sidfot 4">
            <a:extLst>
              <a:ext uri="{FF2B5EF4-FFF2-40B4-BE49-F238E27FC236}">
                <a16:creationId xmlns:a16="http://schemas.microsoft.com/office/drawing/2014/main" xmlns="" id="{628D993F-EC73-47B1-8508-52038DC13AD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xmlns="" id="{36911722-3B71-402A-B57F-F744F0830FA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194FB-5AF1-4D6E-B218-D1E626F4DF20}" type="slidenum">
              <a:rPr lang="sv-SE" smtClean="0"/>
              <a:pPr/>
              <a:t>‹#›</a:t>
            </a:fld>
            <a:endParaRPr lang="sv-SE"/>
          </a:p>
        </p:txBody>
      </p:sp>
    </p:spTree>
    <p:extLst>
      <p:ext uri="{BB962C8B-B14F-4D97-AF65-F5344CB8AC3E}">
        <p14:creationId xmlns:p14="http://schemas.microsoft.com/office/powerpoint/2010/main" xmlns="" val="995155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2.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jpeg"/><Relationship Id="rId3" Type="http://schemas.openxmlformats.org/officeDocument/2006/relationships/image" Target="../media/image14.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jpeg"/><Relationship Id="rId10" Type="http://schemas.openxmlformats.org/officeDocument/2006/relationships/image" Target="../media/image20.png"/><Relationship Id="rId4" Type="http://schemas.openxmlformats.org/officeDocument/2006/relationships/image" Target="../media/image15.emf"/><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5.emf"/><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xmlns="" id="{7F6BD79B-BE0C-4F0A-8CF8-0AEAA121025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8932" y="3281765"/>
            <a:ext cx="10905066" cy="2235538"/>
          </a:xfrm>
          <a:prstGeom prst="rect">
            <a:avLst/>
          </a:prstGeom>
        </p:spPr>
      </p:pic>
      <p:sp>
        <p:nvSpPr>
          <p:cNvPr id="3" name="textruta 2">
            <a:extLst>
              <a:ext uri="{FF2B5EF4-FFF2-40B4-BE49-F238E27FC236}">
                <a16:creationId xmlns:a16="http://schemas.microsoft.com/office/drawing/2014/main" xmlns="" id="{DEDE1D93-2302-47EF-AC51-441E83C59B01}"/>
              </a:ext>
            </a:extLst>
          </p:cNvPr>
          <p:cNvSpPr txBox="1"/>
          <p:nvPr/>
        </p:nvSpPr>
        <p:spPr>
          <a:xfrm>
            <a:off x="5614068" y="4315130"/>
            <a:ext cx="1828800" cy="923330"/>
          </a:xfrm>
          <a:prstGeom prst="rect">
            <a:avLst/>
          </a:prstGeom>
          <a:noFill/>
        </p:spPr>
        <p:txBody>
          <a:bodyPr wrap="square" rtlCol="0">
            <a:spAutoFit/>
          </a:bodyPr>
          <a:lstStyle/>
          <a:p>
            <a:r>
              <a:rPr lang="sv-SE" sz="5400" b="1" dirty="0"/>
              <a:t>2018</a:t>
            </a:r>
          </a:p>
        </p:txBody>
      </p:sp>
      <p:sp>
        <p:nvSpPr>
          <p:cNvPr id="5" name="textruta 4">
            <a:extLst>
              <a:ext uri="{FF2B5EF4-FFF2-40B4-BE49-F238E27FC236}">
                <a16:creationId xmlns:a16="http://schemas.microsoft.com/office/drawing/2014/main" xmlns="" id="{E436ACB2-06DE-48AA-9BFE-7095DCA1E418}"/>
              </a:ext>
            </a:extLst>
          </p:cNvPr>
          <p:cNvSpPr txBox="1"/>
          <p:nvPr/>
        </p:nvSpPr>
        <p:spPr>
          <a:xfrm>
            <a:off x="8998914" y="5573575"/>
            <a:ext cx="2635084" cy="769441"/>
          </a:xfrm>
          <a:prstGeom prst="rect">
            <a:avLst/>
          </a:prstGeom>
          <a:noFill/>
        </p:spPr>
        <p:txBody>
          <a:bodyPr wrap="square" rtlCol="0">
            <a:spAutoFit/>
          </a:bodyPr>
          <a:lstStyle/>
          <a:p>
            <a:pPr algn="ctr"/>
            <a:r>
              <a:rPr lang="sv-SE" sz="4400" b="1" dirty="0"/>
              <a:t>ROS 5 år</a:t>
            </a:r>
          </a:p>
        </p:txBody>
      </p:sp>
      <p:pic>
        <p:nvPicPr>
          <p:cNvPr id="7" name="Bildobjekt 6" descr="En bild som visar clipart&#10;&#10;Beskrivning genererad med hög exakthet">
            <a:extLst>
              <a:ext uri="{FF2B5EF4-FFF2-40B4-BE49-F238E27FC236}">
                <a16:creationId xmlns:a16="http://schemas.microsoft.com/office/drawing/2014/main" xmlns="" id="{EE314AF8-0790-4C61-9577-CBC25C20058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5542" y="944309"/>
            <a:ext cx="2669935" cy="1334968"/>
          </a:xfrm>
          <a:prstGeom prst="rect">
            <a:avLst/>
          </a:prstGeom>
        </p:spPr>
      </p:pic>
      <p:sp>
        <p:nvSpPr>
          <p:cNvPr id="19458" name="AutoShape 2" descr="data:image/png;base64,iVBORw0KGgoAAAANSUhEUgAAALcAAAC3CAYAAABQbs+fAAAgAElEQVR4Xuy9eZTk2VXfeXOJyH2rzNpX9Sp1awdrQSCEGQE2GLOMYQwezBx8ZryM5/h47DPH4wEfD7aPjcdjGJ9jYxAGLAm0bwipJUDCWnpVVVd3VXV1de1LVuW+Z2RsGTGf773vRURml0j4l6NopSoz4he/3/u99333fe/33nd/Xfat17d64M9pD3T9Ob2vb93Wt3rAvgXub4Hgz20PfAvcf26H9ls39ipw//J//tVmX0/RXvP2d9hGqWpzV561Bx98s40eO2a3Llykxxp27KFT9vLps9Zb6LPXPPZmG5o8YF2cqbe5bU0WA/106Y1v8nrVZ82mH6lvdPFro+Or+dgmx3R3d/t59Xuj0fDf40ff1jkafp5Go8kxcfF8jI7Pf3ee6/5N1Jf14y1Kh6QT+r3l63FU+0LW48dynH/eZTTD/4170PWb1tOdT9dtTW8S//bonrk/fZWbb/J7Q/e4Xbfmds3q1Q2rlVdsfWXWNtZWrFGpWk9xzI6//jusq7vIWTnWT0vPcw6dp9mzbTMXL9jG9HWuz6c0Qf3nvzRpk7fDR4p/e6ynp8c/109vb6//rXbT43zcy/tmC/Pz9h9/9TfNSqtWu3fRehtVvy+1N3q/mzM1rVdfsW0bGyjaSlmXa1hfsWaVWpdtVRo2UOiyonct7aITdI3OXo4xU9vipe4TqqyZO48+U//wXtxTvD72MhfoeL0Kgb/6ux9tFtVBI6N26tHH7NLpr1gPPdE7NmpD/SM2dfCoDe2bspXpWRscGrDhiQlr9qojdHE1VqcMEH6zV+szfSe6O7CklxDh7W1/X6cShjKQ9XsGVRdta4MtQNncjs6OszBA3QJafie9rw78pqxMF0vH+/2od9uAb30vH5NvNBCT2i6gbae+YMhf1R8BSQFD5+tR19UrVi1vWAkgl0rrVq2WrVapAO4yn1X9fE1NUprS0zdmJx4H3BiiGGi/c29mD23e7q7Z3Csv2/rtqwA52u5A8NtSn8Uk/FOBG7B3c/zszKy97798wBrry1YVuJl4flXO3wb3toFdjt+20X7AvaXPAXdv1arbvba5Vbfh/h7rVVsFbhkptSj3T/pX7dN7YcxiAsQQtg2OwJ2Nlz756MXqnwzu//zZLzX3Dw3ZvXt37C3f+R4rLc7Z3O1pmzp5zCampqynv9/nexFz02QwG01ukFNuY2Vq9YYVegqtWd8aczWpY3DzbMv2pmVmhe0dFvn+E0SDmS24D1UnbhNY8uRoT4L2ue73Xm6rd1+ebTtmXcfdtACi9zKsGMSWqWEo3MoEdPSjz3wt8LYD+sY294o1q2zaxvqKba4tWmWzREfWOXDbLVVTx2kC6Dv0i9uONMDdfSN28vXvwkL3OeB3TGb+qHfXbeHKJVu9cRlQB5ADGnmy5vv0qfXNLbc6A8utdswB7t8A3M3NFduavmgF2q9vNzEeaqPa0G01K/A30yss9xZvsooUuitWA9wbgHt0AIxwPh0jY9Zefds48fU/tdmBn22Nd4AMls4Qb2qVEW72BPcnnr/cnBodtukb1+zBx95gxQJrZo1GFJhrbkHDOjTqdatoyazrBn0C8tNlI0yMYrHQiRX/vXP5aAM9Laa7rGoLRh0TIgO688T+Xh6w9HvQgPZR7Ymw45sx0G4V8iBn4KS/NUlaljk6MbpVv9AnretoGdFiHBbMz5vPKQvGEDSwyLV62bbKJejFptXLZatulaxeKdl2rcL4YpGxbqI1fj/pXrbpcLe5oNrP77RPn3NcYRhwfyeXLnrDoycDvD4+AGrh6iu2cv2SW90WuLXSxXTreA8aAljUHwJKpiVOU9RHfCZwz9y9Z7/xG//Vusvrtjn9sltucMzKICMX4O5hUuno7ma9Be6uQsN6u7nnegHLvW0jgwUoTd37Jihi5yodv3eC21ffREfzeDqG0k82dB95aQ/L/dS9jWZBfKunxtJRsJo6lJ/t+raVt+B6fDZQHLAtBqdW37Ji3wA//VhsZr83MpbmzuUi/536v/UPZME7LQaw0/ymgboPtdlNd1pLmq+Lr+6k+513dzvu93cs22GVMzDiXAKPD1/LwjM8TjG6GFh9p4uJX4NKbG7Ak5cXrMS/29vQCh/8AK/mAdABFHH/YrcCoWiKdWNMBJaGPk9W0Qk6EyWB2wpD0JLvdFqiV/g6qd++Cbi973ziaYz4RgKVLLcs4W7Orb81po2uAPe96Xv2W7/1fuvifjZmrgBuUSXul5tyqsh/Paw26o1e+mG0v2BLJSgFPLfYU7VKFXCXt52WFLDaGdyaHDKcjtXU3dG0ZCyC+bf/btGVdHDCyUde2oNzP3l7tamZW2uwnmCxt9MXe7nBbcxzAX7d19/nF+rhPXHJfGHnmN4R2dHrMKHttqUR0FFyCjv4cxqcTph/U+6eiHge0rB4u67nkya/F9YqnJOw99Gk3ZMqW7UMlxZk4iuORF1VVqfGBIcTbzPRayU48iag3gLMG1Ytla2b/utxEMfXNOiyUr5apDYIvOE8RUvCGVfLALIDOq2U4Z26S+JzrDBgp17/brx40cTwddx6u9XndybI4rVXbBnL7dw2RiX+FbjFaZOD7hPLfw+AZ8vtTqV/IcB3b3ra3vcb77ferWXbvHcV6xsA1STRtBM1ENfu5QbkVI5DSxZLWOheLHdPxcrVIqtXw4YHuh3c4VHHJMvjnEemDeZEW7KFUT92Ulz/QvTZ717YA9yfvzjdHBnqDwvDN4ooIp2v7W1Z8qYNwL1b/kmH1d2xbOz45m5uHNO0ZW/couyeDG3gaTzua913XaP9ZwcoW2+KC8tRiTfi2qHuOLAyX3crlKybT8BQL5pdsj4syVvrrFxy+DaZ8DWOzTyZgUyTp1EF/CUGn4+kHbhlEtDDeCbqAuukP3taHn/uDR2RVAhvmChJKEDOu/VWoWgPAO5GYYQ/xF2h65w7bFzw9YWrl2wJzt3VpUYEtw4wpftPFjCDvKdbqoj4t9QS/e4giDbz7/StW/brcO5ieRVwX0Yd0woU/SNKpskolUSaSS+NHB8SuKtWgJZ0Y7k3t3qtios2Arh7oC0x3pq8fN7qgwBzTEJdWH5Hsuqpb/PnTMXW6qn3PrgXuJ+bWW1qxvZwsDq+XK5anRmqlwBdY8nVpYeHh1sgCdDtBNNuoDrTS6tIJx7T/bndup+Vbk0WOGn7GgHNliXtOKHzL7dyefJkcytApTZ2zCFZLTU9c+Ymg9PgfkUjattYZSxyGSmujONXEZh5Dxg5+Iw2haVJ1tadRd2nAIETxkBubyKXaUHTQDi4k1KR2ixHXIBqrX9ppWn3aYBGryxnCuHbAvdj323N4mj0C/e8LUrkfcw90bY5HMqlG6/Qphg/SWkC9m6Om7m2UxOsd29vIYFc4HadwsF95+ZNe99vftB6SktWnrkGQOX4hl8RigmrOTer6we4+2yR++/DPnbjUG7VChiFBpyblUKc28chTEunNc7A9pFrcfK4BxmCTHmjn9vjuye4X1jcaEr60wWrlTrLCMsrVERLlX5aS5lmdFoqnG9mwOwymO2lMGhDUlpbAkn+Xlrtd8+RDtjK4rQtuYO3489wDPWeflFHqNNEBNJEcARrsNKcEBAd1w0HcUUgLq9xv1jk2hZiBj/Nqm1DPQR4pw6iEE0pBxrzoDhx3Y4Vxq2h7pIB1NsM5napJj3C25L7zIc1WWQBPloVba3j39TrYaYFxG5xG7+WFBOdhQnYW7SH3vAeQD7ioOqmbXXA5tdMtGMeh3Lh+supfTHhdb7o853UMXRu+U3ZasuCazJo4gW4b12/br/xW79j3RsLVp4F3G51df+avdEf3RncfGt8EMu9UUVgAPQFsFTtsUq5aUNY7gB36jdZf/XNLscyg7unR1SOFY42ZhHBgS4a9WcB93nALUdHJ84G0DtFFjEbPueceUB1dzH7fLDVbR2WMQ9aWDhRk/gwjkvLTxrWP+kfPzQtS27l/YoZDvmXDqvt5w+xX7TBOTKcsEGn1hvw49q6lbZWrVTZcGA3saBdfJb9gGSSI6CSl8PW/ee26LoZmAks+b5i4bCeOuLYahl+6lAI4Pl5Qr/Vq15jAiCj9qBMaYDluEOm3VJrUAcGBDi1P9QSDUQdQ/PQG77baYn3pbRtOXPugOo6DZu/esXmr70MYCOI44BWKxxEbXBrHMJ5fDUtydRBHPTG1av2m7/9u9a1uWi1uetuOmIEtWIEwLu5rs7TBXgmREvWZbk1QeHctV6MRxOHUhOftibLHTp29gFi0mejqJtzcLsBDWuSP5MVdxqY8Lan5b64WM5hC3dQ/KR5pDvQ50tDhqlG0blXDLr/7JgI8V5WfvWRD2sCjY7tDi/Lr9W6sY7r+a/pmm07mS/SeWBewqW706GVdcC7Bj/ewBpuuXQpSy2NOZZScUTY6HaPlVehIUTQdJ2hfUXrIozm6kV6ebt8AocDF8tjUodSb/jt854HjhjgQqPX6oTpuvB1FBeQBaxBPPWZKIDOs70t4KqDwlA0CEJ14XKFg7iN34PaAECamnwcou9uMxEefD3gRu/OYHBa4hZJUGkC7KsAHHDL8ofO4mPUabl1CQd2stxqUyfnlpLh36Xt169csd96/4eta33eqvM3wnL7WQVuHaN7oj81SRjPicE+m1/dsv5BwN61FZYbtW6oT6w8RZgTysLzUdt29rejwZ3wxNGFlYTmDO5w0pt7c+6LSyUPpt1fH/be7uDGeYlTg6JRO3izGpI6NNnq1LP5+NBc/bacr/oaF1AKcxTn9D/1uaxe8qzlJMmRkb6uT7Fqlcoa0T08+a0V58g1qIUshJbxbdEIFAQFV/J60UTS03c1SJWlmlWXRFXR6PvRYo/2YzxlQdVxsmgxgR20PiAxVd0JFS6rDGBvtK8bC1VnMHq6kb6WCMxUK0Qgi9ZPxE6OXoVAhjuZAqEAm6xq3CzfgwbWJNn6QEhp2LZ+gZt7cYMjC865T73xPWaA2x3O1jqWqBLvzVy/ZgtYbgEuZE1ZulBK8lhl/urKiNMSKCiBOOfftENtyHHXq1cu238F3M21Wast3IRzByAxrOHscw1ZboFRPTvePwQtKVkRSRBR2TZqrGI1aAnqpUcg3Z6Ffu8n4o12KD7xcE1m8W5RJL+DNv7EMGh2mhAN+8B5udTt144/9PbLy5vtqaOO7FBCXqUxJ710xwlzT0RbW52YTF4CfzLtdLp72ilnwIHunZSCB8maB8AYWPhvnWBIrR4ae7VWxipvEhzYsu0q1IIO9GmTJKZaGV4HSOQQF0ZRd1jaW2qCH5nWEvpk/e46/LhoRZyg3n3otEPqdpc6HNzO9/1+NLmwrgyUSXlyo9i0EtZ5aHTQSptMKIAuj2pyctyW59eSQS5YH5G5buSTLTi4wC3Y+OBw7mpV11J7ajaEWlXiGAXF1B+90IqB/rBeAW45s7124k3vQUMe9fsN6LblRAF+7uZ1m7/yEtcJcAtyDubOMUoOmvtSiXP3Sinxn6SWpAG+/Mor9v4PfsSaK/cwBLcIs3MuRRhbVjdZcVaKHq433jdkC4C7rx9/jfvaZNIL3MNw8PBhAtxOa9xst41Zi3R6ICsk1BYx8PaHz9fLzIrcmaZ94Nxe4F7ZoD/vY4U7Z0TiH/ejD65Z6tLBDhK4O99IltOpTDheLavv2qK+KBmsjsxWxslbtfXNZQYb7RgNebuJJexSyD+sRlP8rh6Ac8mLAfLu5jRr05vww164aNPGT45ZVx/0wLtFBlYWPf0FUNfvlNziDk0NWPeULCQTjyBKF3QF4QSqgMbfVwRMal3dlqYBbbnoTo2W8SaceWjfoG2xDPduQyn6CD9zrvXlTcMvxaIVWJ6JzAH6chlq5LfQRUCMicxcWEcP9iUYuXFosN95t+OdPioA/gEUBunq254UJj+gx0684bs8x8Qh7auk4lhBJPXGwu1bNnvp/H0td6fcljm3UF9AKdGPqIUHZ9IIaSBfufSyffB3P27bS3etvnzbtWxNNFnubDScnjAZZfTHHNybrFiSBuu2WWdFErj7NEJqpcY7QmCa4JqkLXkw015ZblE4gVj3KJLN16QgMf1a4Bbu3v8iQOjEaecf+v1lwL3bQu/WlzPfzlJMS6lIMN3B0RMIY4nNplxLVzhIdTLLthMP9kAI1liWuUJoWlZaioWrFYKirLyid/rdTXQ3AZSmrc/itBQHbfRAP4PLd/zzHtu4y0RYE7jJZzgxYDYoPTrc5bAMohUs8Vjgtds4fUhVxWEGYgLGO0SXV7ptY54JRZQNGyGE2sABLPBIry3dXrVCZdDPVKdNatfogSErL0FBOE8dcI8fG7HaRoX8nDJLeI8NYrmLTI4SUTqnHbwGoBuyPmtuzQXPqo0MB7grnpcUOvMgCoM+21YfiooBxJOAu4vsQGXdOV2Lw8OK86/APXPpnFtu9y0EWP3XYbkzsMOiByWR5ZYcqJNkcIurvnLxon3ow5+w2uIdwH3HQe0Ryg4QuWlRICeBe56AlsBdANwbNQwFwzeEDxEriSas/pWl10naFtFBrHt1DzCcYD/EKYouHGBXdkhODPvAuc580jBdO16iJQ7uV32y87i8pLTTKHW9WELiq/r/WC7EeXXKbXIRJLNtIbmVyX4rV1d5DzC6jh4DkH/SOuWD0Z4YAmOoAUokEn8sYSnLC3QmdzlxapjIXNU5mvPgrYKt3pKk17AxgRsujYaGpZc1LNCGMpaQEDJWcHOubr1YFkXTuoe7sLpDtjS7DrAFazmCsjIs6wPw8UP9VllFdVlRt3OtQZykiX6nMht3NrDoBatinfYdHbH6FmH4eZKJmFQDfUR3B7oc3NVq8PMBNOBeTODapvRzjVTdhoaLSGb0FXOxIWNE+/s4Xy+gcF9IWOZ8x9/wndaN5VY0Un/nNTB7BEvTt2365Rd5P9ES7vObgTskXtEkki4Adg8g77Tc6veXL1ywD3/0U/Dt27a9Mh3iphusNufH5vsKWsB4jWK55wD3oFYsgZt7FrgHuQ83VJ54JydZ4XpBfRe4E95D3YnVKas9DnalPJGCmGXZPS33pRXA3Yls9a2DVRxJF9FAx2xzxpqXD1kM5aA0Ku4k1ZHWZIU9JA0vlmoh9UIqhbfKcxBkwSMvwadDy7inYYoZlBsQ3IvgSJXIX61SttF9Q1jGblub2bABvJShw0rukmUjuKvswkov1GTLl86x41jZYtXW5uDqaM8CtyJczd5tGxoZtPV5rCtyneLlhXGBsMdW70FV4NtjB4etQvCqvBIO5vBheDlAX7tHigJfGZrss77xgq8Cm3ehPiVWC84zeXwUcG/ZxoKShAA3FmwAGazkVjmEtD4GR1Zuk3B9F/cmytOLY6o+qaF1C7RqvxQTBUPcEDi4u+wYiVPd/ePel6FphVnJBmbp7rTddXBHzosmZ0Qdo8NzVDDHLro9Pwir7ZmdQUtaqzinvnj+gn3ko5+2MkoJN+/Rybhg5vr0neMBhQdwj+BQzq9t4kMgZfIeixi4YLWCmrnG7WMvl16RTTn20fpWQEfD74pU4t2y9b6Ex6qr/8It4Pt8+f0v7sG5L6+UEtTiBNF8zfhIiPH3nBqwREJG6/DgSoUfEoWqgFg0oyGpLQdA0rITEk/26dWJuY0d6E2NdhCno5OPn1Yo/mJpW765gTRWsLFjQ760bW94L1jPKOBj0LcWjGW9wphz+xX8dizJ8LFBMvJk5ZXrEMn4ddb9JgZ9YnLEJ0g3dKJvZMAGDnbb1gocfwH4FXts5CTfrcEZ78Hht4s2eKBoBZyitXuci/sbOtTHtUV24O5Qoa6Swu3w/MPjTMIS5yKI0wQwrAqDKAdbbDaob6sDBB6AC7orBMzSFA9+yX9VjIFPevqjgHUXwOuYPmnZykk5Qspr98CEGwnlACXMtsC9fPeuTV86y/eDz2scI1CSZLgEnJww5ZZbQRz1j3h3WsFlYTX251+8YB//2Kdta/6qNddnAw9aSRJiMjAF5AITbnho2BZWBG7wI6e7isvPscxxVkMw5Pq1ThGKldCmcZfE54xEFCSF5VspE2khb/WV+1rB+z94fg9acnlpq9kNeKVMaEaJ49UUjibwsV1dgyuKDxPRA9TixK4oyApzAf0nrutJ9Z5vAbCwPIpsOseOkUo8SngM/huTRsuUuGtYJY8Galh1k7RZPI6GQQdY1mdQJPhu3/4ioCNMvo61KxRs8uQQSUtbWE/kNJe8MA7kENcB98jRQStjReprqGejBRuZGLbV1TX0YkA4NmgrdzbNsPQDYwM2eAhLOseKw7XgEzYKuOtVrPI099voA/wADUdw7S4pn8y3wQN9VoSnSxZZn4XqrAMOhd9RZ9QXPZIXPTrbcM23jM4tGVLDqc+VVtzApDmWtDy77kz7PTEleKenBWhl9GATJI6OOsJmhZ6hfb6se6ApgyyxymVSVO+8/LyDO3KiJfepL0NO2225JQOKl3v4PasljgIMB19/8YUL9slPfNrzSpobcwncum6YQD+njIzuCQwNDUNLltbdciuyWgbZdVExJiqj4i6GO/+SWH3RyekDKZIqRzILFC5ixOqun0hFUIqurHcoNr+zF7jP3LrUrNUZWJfcGBiyzgosL3WcvM21Gd5b9xkWnCmxO+mbWvwqDAFKotJj5dVvy2lCo913eJhEn8wEA8hAvr2QOkcOQcmja9x3Dcs70A9dQEqq4Gz1DTZtEEDO3163Hri0M5YR8S3kMahJN+DeB+dem1+22gq0YgRZDwqwsRCce/TIAHIzIfZF2g1werTViRz1wSkkQpbJZcDdxMoPIBkOHYI6zCEzrnIPav8J6EVl27ZmtCL12PARhga5o7KIBRKqaMf4QeniUJdNZMV5koUAdA+NFEa17ikwIyM0AN2R9VX2pAAsp1q0RMdl+pc5rCa355VwDdEswUx0T0BBvLHDj7/Leoen/H1fU31XiyZZyGRL97DcL7/A6ZR3HZY7wK1DYrnPPzlC6QEcT7OQQYqJ4KPLvy+cOW+f+iTgvvsKGxYWHVD+k8HNFXoVrhe46beBwQHAvWHDOOAary2SyWryPZj3vtFBqodHkUMKzCkOArErMAkXAetMUXaCW864+lUG8oN76dxPnPkdVgM5gkXAddiOHXkMizngFy9vzdv0vQt08DKXkiuvy6oTlCsAXYDP1leSnKP3kNGsUHWL2ixKHQkuooBZne1HUgQKfQBspJ/J07CluXUcC0CiVFu8KXntdY2iFgFyE/YdG7PlhSXyifvcsx86yL+crzSDKtLbZxMnhmxlZolsPKjDwQEbGivY3LUFpycjhwasd9BsGVVkm7+1tAsMNtSwyUPo0dPr7E2k46Elw3D38lrFQapuK7CsCj0N2txd6LaJI/22MLtqXUiBmuhNuPBB2tboFY3od/7eZEJKFBgk2aw3OUTqJ+U7p+UrQIlDpQS1XoyIL/FyspQm4PYywV2WmR8d59mJgEf7Rw499i4rjEzFqucNjIHXt7RyCdx3L71Av8eOGde5BXznqTstd1CTUEs8I1DUxCmBVoUgNS+eOWefwnKvsVGhq7Qc7XPamSw3xxQ85Zn7YZvbIBtXliHaypBuKgkPyMj7aIGbGR2ZvCFCuDAcc9PvRyuSUxbfLJH9hFiWfMeWjlfAyINGilDuwbm/eOZDrnM3m0U7duyNSFBHaRSyF4k63dz4yuq0rW7cApiADIvgaiNoFVjKWLqNe1AUrPTY1KBtLhNsESedJOeY9Vs7qJQP3sQ521xGMqsTsWPpHtxXsIHhAVu4s4KhB7AAiOXDKUmRqN42lADDh7Q2gFWp2sIteC0O4f6HUEdYJZavwTW6+2zfyRFbncailPusH8lucKyXQAafoYIMH2CC9gOQdfgZy6JSUjfhwjUszP5DIwASWiIFA2du8GARh7LbluUwliM00vCwcrcNo10PjTKRRY3Qs7vg0V2sEKMTuhfaSX/0SHUhG66bIJInobGyOb1iMCKaGnkuolQVdufU2R85MAAdGhx0TVeTIPJiZDmlMKRtZ/SlVkQBSuA++Lp3WnH0YOzk2cG5wzIvz9xzh7IpRYj/5Iy7NdZqkoI3glbm3Dlpyjm31BKnBOGeCkhnAfenP/EpYgLkiBN/0MTMUp6vBm7qtGZI565Z/9CgLZNb0o9h01IT4BYtAQeJ9zu0tQonMCsSHBRFGAyLHQ5v/O5sk989VTgF+wRurSwfPL+Hzv3E859uDhSnGNx+2z/1oG2w6+L2zDeQrCbs5PG/wEmU371pt6ZfYGDu+W171zP4PchsizcAHvPoIEDbIgjTjYa8NL1BayLKN4KyUNWNlis22E0KLcpFF87ZvuMjbrkbG0XbdwSwLa5CBZDkjgzZBr83kdeGj8BtR3pI5Vz2G558CFMM6peuA0yAMIU6sQZX3uZyfZowowO2OL3qic59gK+BFFmGk/cVte+QHA8mhgA5eWDC1mZpN6tPA0d5aKqPCddHFBJpD426huPZA8ceGsMKE0yJzavSWsJbCI6ktE86mXP0wC0bRCqL9LXnk7jKJEyGfyKL/cLz5+zFF8/b+vomEUuiqzjg4+PjduToYXvd6x6zqan96MNcD2MgiiBrWoMKbbsihRqFknLw0Xc4uB0a7r/E5NHLLfcsnPslHMqUl5HlPl9BnHLET7baXbLafOZSYHbklFLAOTVZnn7uvH3+458kJnCR8VjlGkpC08TSZAG0onuyoRgvZjj+BavYJpQSuqa0h03ydgTuIjSwz3myVqlIoPKVRZNeSpz6N+x4JE0ptTZzbt2tKGyiLGHppbqxWWEvWvLk1eeaBycfcT4o7nz15nOKx7kktX/qIZscO+UAX9+Ytbszz3ElZdxpuWPBIX9i6eamqw6jOFlNdGVxouU7OG7IY10kzIwcQNAHXBVF+emDCimRst5T8NpV+FllBZCiD68vkeyEcDN2ZNg2llahBEQPjwHu4W6SgaAESEE5n70AACAASURBVHT7HyCXmTYuXUey44bHjuA0khxfXYkMtQYrShdWVBy1C1VEHVWBy8tC1ZOzMgzn7uWzLcLnBagYCwJ6NYAiaapbeSjuIDv58PwSrUCdHFBmxIffnTQ8CV2Ppbib1cYzKVvkgmuwNe/MmW/YCy+co0zCEj6Atu5VvJ/rAj6vIlGefnawHD9x1A7sn7L9+yftxMkTduLEsWi/KJuOJ5PwwKNvt+LY4QTnsK7ZxOn35bmZBG6tOgnMnrMdDltrk0Iq6xDWPJSSKO0gM8l4adnn2k8/c8ae+MTHSJq6yRxdY9xEY1i18CN0rhIrlfq/IhVKigkrcEOpuyZ5GIOGIiRHWoGXgvw03+AQ+SRuod13zuAWN1FKQGji9we3vqVVQt9v2ocu7KWWLM9RqWGYg9XIFbt+6xvuKHl+BYtJoXfEjhx8mEHotyvXn3QrnjPHHNxY7uaWWg+IRrts4gBOHpy4tkp+xP5hG5yEawPodYImmq/d3Kw0SoF7DfmtvNy0qUOj1Ocg0IPENy4rDri3OWcfE2MMyz97bYWQNrQDYKqdLtkJWOMk5YwPEz2E3mBB5Qz2OpDpaCwuc8oX2YE+pD2seC8OpSiFBkJ+gKyddw+DGZ3u9tZXhRZofPnN8I5jU8ZzLN5EM3tYjbRLxbMOZWH47/qNm/b1rz9p03fushri2JI8tckqUmMziDvgUI06PolqwRw6vN93/IiQjnE/Y+ND9kN/5QfsNa855T6IJlsVkAe4D+0AdycIVhbm7PaF52l/qCVupcWnE7iz1Y5tZaFpdzO7u9mX6X6UTwABmKxEK9tzX/uqXTn7rI2yq2ZhYdluTM9gqLAGSMKiS8qPqbBqrXNvstBVVDXRS6kZgzjwWjnVp0Wd262tPAs3jd7NrpAlMAcnCec3ZwrmDctt1zsojM6v157gvr6+1lxcuk1m3ayHxfUzNDQO9z7oTpyiirJVUxOH7MqN07RpWTbNh7uX/IkM7uIQjQLcw2NFW4eflpfYO3ccR48AySJ5HA2YxOjkmG0oHZQz7DvGJFgj0LNMtG9smCUY7XwDoHAeOSPNMkRtoGpHTk5SamLFakQOxaFlyavr0AbaVhhhZZgksMMO6+oWnI9keXVIQ6qO/AIPPgXHi1ytkJMiOKXfNUnkPMpiu1bhmnM4ceHIqLNdZtQ3Mg/0HsEKQSq7yFcuomH7DnZ6fhut+iWCH2eef9Hm5ldsCYu9sUlMACunZhU5RnU+1Ldb6MCrpS2cWhxwVkRRH02OQZK5Dh2esu/5nu+0hx55kMCP3oeWPfw2G9h3JFrOPWUA5zm5tjhPIaUzrfvOtCRLja3gjQMZCoDFli8jGoTRBZhlqM0du3X1JXvlwgu2CM2prq/FJmCur537y/gWS9DHUZSREXytLTIgV7m39bJSeeUvhJrSx8qunJJeheZlTETP1K/JWLhNSZZbq4QmdvgcGdz59/ADfKySTOjJZ7yzJy25urLYvHn3NJZhhRk7YocmX+vg7vHKRmH+lfdRrW3Yvdlz/AVPVt6F/p9BX1a4u9xjB06Mk18hL33bSuR+lJZxHFEhRojkLd7aMKLuNrxvmPB5BF76J3qI3EFpynAEZnQBo1wHwA3UFi1fXWTadQ8R9TsybiXAXFqvWB/0oehKRhL7ZXloimMudYz0dlmHALAsRNvqOpUQKMI++4/z0GRF1PnaDC1aU2OS+0vX4McB5adEs5UOX+U+UH/6oTaxiVfqRdNOP/uUPf/caVta3gDUdVtbJTgkDs9Vi3x3CMO3n1Ia/SRlrfL9RWjKhrb20dYSoXu/IYA0PjFkx05M8XPAHqXi1yOPvM72CdyTJ7whao+vzh3cdH1p0W6eP+1joI8y1QiOvYuWKDqZUl09IYoUiS9//tN29cKLVt0kwMU5RKFqgFWBmC7UAenVJVabxS35GnBr6EcPs0LO/+qG1BFJmGKO9CPUcwDtW7k0XaQiF/g976IJ8hZynl6eO5Ly0nPwL4+SG1GJEuLh3INnTUoO5IPfObeHQ/nK4nTz1t3nPefi4NTDtm/0IW5ow9Y27vpSNTp0nJP12/LKTZtZuEBfoigAfOmxCmis3kEORBEb2Y8+PhaVhVZuo5uTndcNRd5/GAcRp28L1WKbG+ylqIyUlr5xBTcqMCD+RoEokq8hNYJLsVTL2UA1KbCSoJZ0sULEljG4tbva7Qy/TBl63PrKunqs2qmBJ4YmFGfvOyHWhbdYBhUOjzocrvliyaQIKGgV2AaU7F8UQHSquiQpeGYX1rhPk5RSF1uoIFrOL5x90c49f8Zu3biFysTqBV1RMCgCKoSniX5OkjYwRaKUzMMawR2Be116MERgdmnJVRGFrPuIyE6i1EwdGLUpaMrb3vFO+7bv/wkc35MOi5Zm7YtK6Nwbq0t24xx+kaKaiXOLlvjGBF+I+I979aCNKw9EZjdXbWHmln31id9jnO7iW5E6AbXoB5yjTHQFp1bVRq0+TOpNJqocUE9ll4QJBerDZyBMAv1i8we9JK1GTuYoiTSqZ9LVLDtNKbpTqWkZalCoJCmA4wYirHUMWrjLvnJ6UIDf/V8lXcVxv3t+j93vlxfuYLmfp3Tafjt86GHvpjv3zpH7MO9VG4YGjtuxw48RGl7D2XwGo4EiIrmL65PUhwYaqkOTrLhJlA7JhEsz8McSHQi4x+DgKlJVXsV6MeP6GVxXWiT/+RIkRybfkJatmNWyBuJocuJ9G2rS1lopAS1pKfRRcfletG954xr4UNAigSgSteLlc8MvqNkfe0WjxEEAQNvPJNnVXc8VZ43l21cLVJgmPLOIc9eUNRZQilI16uxauWYvfOMFgLLggF5eZAMFXNsDMKgecqr2AeoxkqkGhQzeJwZGclHNlgEPKf42t7Jua1jxmkc3tfeQwBTHH4OiHD52yH7s7/xvdvjkm5xGZO06ryxqa4m6gldeeMaDIe4squ2es51KOejm5RQSAFMHry4u2Ff/6LO2cIMNDkSia7Rpem4NDi2L222HiN6qzt8mk3lxtWTrKGBNJGJl/ClwI7VDak6V76m2TRmKpdCGrLcwUqUfR5F8G8ifmCpjow5tY3VPDqPnZWsl1ariq2zgOux5LEqd4I70hQiA6fWhvcB9ZfFu8w514E4cewxuN4Qictl17QYVg7AfDMKgHT/8WvIGJu3a9WexLHBu8UOaQDElW1/A+iplkuy3Ifh1N4lJDfJBeol0NPg9iJXk5KhKJWD78hJ2xD8LViXOFcEBvZSnLAmvlzZ4BSTle6MPKzkrvqPJEVFTDaY03R60b08Aoge25bXzWS1VeMrplaGlCthYZM4v/VR/y5r1AoItqJK3RZ2YjlOAo8mI9ZDd1wXn9CpNsvaaNPoXK/XUV5+02dv3cKTRsaEbq6ur7mD1e8IWuSJMZnDq1qvbS6tB32TVWRUWyRCcWSMnhQk6y/dE7nxfIhNYGr1AfuDQpP21v/2/2lu/8we4Pg4g7XPO7c5agGlzdcUuv/A0zrVWIRVaYvJ56YZQQpQopWKbmytLdvXSBXvhma9B95ZJ/QWE5MCU6dtbbLZYXBfd6/U9kQNIfNqIUIEBrBDoqkNlCmxGUIL6sFtm7mOjbOvkz3gBTf+PyYEKVCYHqYpTKYe+i7EbLBLJzAl0UpYkCyYd2/GaUN2Zgp3plCy32/NESXT8npb7xspMc3V1HtnvAWboMnr28wBbA9wNTXmc5ZEo4PISAH+cwVoF+Ldtefkup2bZVladgJmSHJTjHCK/Wsz/kjbppjjNtmi4bxhiMqkWCu6GyrTpJ8ljroRgEaUqdMvycU5PzZQfwDVq0JmGVguvzwHLpl+1egyPskFBG2u19Mn74/pesoEDojSZs2xvXwFQ6eXXkIVjcqijK5w7p3s5cEC50jobSg+grQ0stz4veP4Mw4j1Wp6bt+ef+QZOc5mg1hxWSu9jqXC6vFCPWqT031ToUrq1B3SI0ioa2ICL3VncsHk49yog2Uy7dAoqaefSV7fLhT/013/afuRn/2fukUmfrFgoHuEXlNZWsdzP0WfqLwyN8+q0Y9wteJfN3rllX/niF9jZfslLLvTJ4dMqgkO+iJ+A0fZrDlNVrI5fUQbEXVj6kUH8HRS0WRSuJRVr4r+idt9gjms41sskqZUwKINYcK/q6kyiZmtkSSppTFx5XAawwPVSbRIBVsEY+eueNJVW1Ta425KgJ1e5JQ8NXsjbsyjPK/euNPuKI1jJYZuZf9mW127AjT3+bSeOvI0BGrIbty4Q0Hm9g6uL/OnVlQUs/EUGRdY9bSaghWE5iUVx83UyBWXtWvKaz9BgyAVALW5bLBCUUZKQggMQ9wqWQ0BWdNRD0ko4UkkAOLnSA9aXqUeHoyUpaH5+nQFHMcEizrJLRuA/eOQAtAcoEjTQJlztrJHl9vJw2iCcVoZezi+ce3RQnFu7UZDkSiUmtQcQYgoUcfqU81JE1dgmSCMZrJ/koArLr+6kmJzPp/74a2QmKk2AXGa4/xiRujKDLYDLiqoIZo0g1iarwiaDXcaiV3FYqwBHHL5BKH6BnTkLgEQ8fEl0JiWEFgCWy19QmQde9zr7v//jf2IZZNIweT2b0PlnhKS3APfVF5Fyk+XOZYo9nK2OhxK871d+xW5ceoV+GmaVYufT8qxNTvTZyNg4vBqrzn2emBq2U/xsAvjLM6u2gdXeR67PPu59iVXmBhOxRo58H4BjPwZBGiLZ4upK2ZVhAvR9numolYfdlHJKmcjKP5no41+l+aYckVxbptXvLdoY9DGoSTiQHjt1WiJjhEO5Fy05c/1MU46kSiDcuPOMO5Mi9tKCR0iXK6Bvr6zO0QGHmACjOJiTLHX9cLOXCLXeFoFwC9jnlaoil8GjUDRAFELnFcCdhKiRqj3YP8xfoikpU07NVgVUSLysqOxrmU5eW0BpgApM7h+zpdVFOnHEb3J8YtBm7q3ZKJywByCX1thQS3SvQJL8KMlW2jLmi6OSjgCrUnQVstYrBjx2oHvUUbouAyAJKwgfFj6FensYkG20aVlJrQL6r0iStaTBukop+b027cyTz9oQA7sfINYJ3GxAD3RtZVMO4HBqpano/Q3KS8gaYp0V+NBKJc4qcXQFSXGZnO/ZdYCj+0de84pOXuIMQDCxJqYO2C/+2q8SSzjm4NbG4uwoC9xlZLvLZ7/hq53XnOHzsNzKT6zb5z7zcfv6F/6AnBoopZx6aNkQtEdpFSX63rMEGc59WNj9ysmm7XNItxsKPnEPSgLT/a6h7av8pUpHO1I0iekfgbisCK0onE/PJgYIyspnVfpH2aYTiATaU6kd+qFchW+j8dEKxQUCLS6/JjD7ZmHWk0hM8cQz4WtPWnIRyz1B1Gth4TpOw5Vk3bS0y3pLlgKEqQhLs9mP3v2AHTpwihzlVbt+W7r3hnNALfMVnCFF3CoMnv6OjbDIRQKse8NhlfsRxUVLWmUSsHZKud2ipogGUUlV2pygJizcXbHBUQI7m2t29Ogxm7+3ZEdPHbTZu7M4pf1sWuhCR9+ExhTt0MlD/Bs83PcdKlSM8yPrLdrjTpaohICOVe9nCXX2z4SpKqgChegXp+S72lHTy2BVsbTC/ABWWquJwKK9lQ0tt4xDmWOvvPiSHSCKO8LnWyqGCbhLlCfehosLmsrs28LaCyAldgO55VbqLuAWPMpcZ41o3irpDNM4lVWAJ0sX2mNQMjn3xcFh+/l//+/s4de/JfZ7pi1XPkm5iS1KI195HilQDiXgFnXKGX/l9UX75X/9z6yyDD/eJOORY6RtHxiGVjD519w3adqxyX1QFTnLtAn5tYIT6aBVxijXU9qzDAk+NEUuFXb3fUtexVVjt8GkVXquDIQCUErv9X3/fLnMZ/3Qkv1IvP1eClv4UtBHFCbKzLlw4L6OJl0YHJcC0zhpLERlhKk9wX1nbZEUiS6oxwsMFs5iShSW5Y61TC/JZYM2NnrUJvgpsn9RH03ffclWNm/Ay+HCypXRplqsVzhp+progXaayMkDwJrR8NZ+fT8l0sd+TQFAJX+ZKArOsApokipv4/ort+zAgUO2sLxoJ08ct+nbdwjs7Afk8+R/DNkgW8SW7266FVNu9r79Ey3FRNcWHalopzwN1PIp9UJXlLISpXgV3iaSpjelw9HGQdpYA4yezJV6QBQl5zhoqVXBfoWjVzju9oVLdhRnHM+KVYTNzVjf0qYojpxHWWEBmh+sdlU7lpIio5LQun2F2Dfg2csAdnYdxxI1xqu9yopptaP/NOg9rBp//xd+3t7+3d/rO4Y8uicHVepJJ7jTCqWx6HXuTRH4pXn78K//MpNyk7GmVAP5CeOUyCuqsgBAWwPAqnw1Tn4IRtvG2Pq2zESbW8Oqa9O0fB9RC9IUUCl9Na6BlSUljAG0QUA8iNTpCVw4nlU9EMC1BE1S4UEWXs7vth2fgMNTtEefO+WSaiLD4eBO9+z2PPlt7jHH6q/zaDJp9f3wS3tkBc6VNpobm6S2wqGVE+DSupZgdxKjUf3FCTu0/xGilkq31FKnWYkTsXrPZudf4YZ7sNAotSxzHiGkoaICrk/SHs9y46aLitTIkYTq+OyUk+Dglq5MyQbxY44XuHUjW3TSyuK6HTlyxG7hCJ06ccpuUxj/CMGNFaJ/PXD2IlGwdWqFjIxh3Xk6gSQzJxAOYqklokYqm6BNAlAKBUnSslfHsipDTymqXSgc29Jwuf8+JlgF/u0egpZZ532oK1hvhfClzHgUlQFdWl6z5au37DBVWBuAe2tjFQu6SWRywSe6uOHiAuXIWM0E6oqsNX1bEdC1URpA1QD3FsBZweItwfEpjOrpwt5vUmPk6UphwkL/zX/wD+wv/tBfTStfRO08hM51yqwar5yGloiDS9FJ1lu57w3u58yXPsNTEm7buXMXcR5JC8YCF1U+gtMvM6HK9IcCTpItpWqMEWxSaH0JNWSLlUWOoYzPIPREQRqpWPNY93XSfQU7OZJSOUvcgCanm/pE9QRGURONyxEM0v5BYSK+p1wWV05cQRHiFfIK05pr23iWuftskjkD5H8qcM8tXmEJuuNgluXOpXRDFh2y40dfj0ZJkrysDDkQy+u3cL5WfL+kKEtYa7x6OlOvoAQq+Ag3pcNkPUO6QtjDaodOm0OL+gbLOVVUpSI4z+J7kg7n7yzZgcmj7lDeuHndDu4/6ll1+9nOtXCPEl9Yh1H49wrabDfu+TDO5tjEiF9bt++J/tyTygyr44rQELXT9VJZRgDX7SE1jtcSqiWWP+UwypK4HitgaTI4pQmfwgvZSB5ktVB7Zi5esykCTQ3uoYam2wSs0zdv277xMQaUvBqs+CoOV4kJL0qkVUSbHxS6zvVLKrR1hVDgJgCX9u31U7Ua0pdFVJeo691lP/pzP2c/8GM/gR+g/kshaa6tZlahbpcAt+49lyV2h5T76ueAGy8+abde/gqJaYtUcN20qZEJ8tiX6cN9Nr20Yqu0cx06tkE2n/ZzjrIBZBTOXMZR1qYDgbaOsXRVS7VKmHgiXoukTQi4Hmjxcc4rfkSSY3eN6iHK1zGbLNbt6JgsMHnwMmaaBPRLLr3n4+O9HutmEtj8d42GDwn98pGLeyROzW4uN+/OXGBpJM3UCbuAqY5UFKnPpiYftsnxEx6J2tKyS173/PIVrijAajYF3/atQ6oh4txae/9iN4gGRVJfhFWVIcZSyfHiY7kQo6x6XbxYZR+0VCu2iLy3eA9FRNSDfJUqXK9KeH7f1ATSFHIZ1lpWrYgVUakGmciickvcCxcFUgaaFAml5AYH1/U1adSJstJd6Mx9dGTBKRP0BBqifHHRAefiEULzVUcd7tVZpa7kQAj05O7tOZvFcq/emba56Zu+x/LkkaNY7w3bv49NESgYK/DzW7OzcFTSYmVpAXIUeRfZDM1dG5I3mBQ1UQj6RtHADTYR+9YArjmAptxPWvJ3/+iP2I/+jZ+NbW0pM7FL2Y3Qk/rWhr30DaRAN0qid6qbEgVNm9zXi89+1c4+/Tnrpxb7AHGI/ga7+jfW7HFSbuW/vEA+ycL6KiXR6Df5WlrJKYA0AIWTn9HnQTLaic+wAt+WZFkBM1tOWyI0LuTJiY9Any9BboLVnzUmhujNBFHn48REWO8jTiGDof7m64mMOKJDSg5wtwvnhzXX+fYE9/TarIO7Aef18fe9expRLHLPGDtz3oJjQg24xesJIHVbXLmWvHRnryz3lDYAnG4lHOAMDstu0I4At5cnk4bh+/ZkAYMehDOkAcCxIodFO+ZdkxbAtAzKKkE9lNVXJPdFlU1rZGGpJp+H2lUQRg6MugVLquVQ35GFaGjzMqFfD/nq5lh/B1k5tgGNB2h0jFYW1AD/gjrX+8B72c2En9etkaxJrrEX9zE7t2R3bszagZFJAji37CrVnpgh/iyZB48e94Lrd3gi2CJ8exm1ZGx81CYAaANnUxLnOu2QSqOJ6M+Z0bXg1euiSwrKAKASNEVGYmh0iI3N4/b4u99tP/W3/rYHznzqeYQ3HtC0Tf9dePZZn5AFr0XS/pF6tIaE+7U/+ozNXnnB3vrwg3b59Cvw7kF725vfihGbsmvXLhHAWbLb7DqaZy+kNmxgiWxmDsPHCnR0Pwl1qqfIuec26jazvmWrALwMpXKaJh+BflGkU9ZVRkMbhT3YxT2UOE5b7iYHGnYUatLl1YsiG7OgldHHSH0fEz4oTQKzwO4rQITtRTo/upflvj5/vTkPLdE2MlGSUEliUMdHT5Bf/JBbv1t3zpNvfBzrvUrNjZsMiCxHOI7i2uKNrdXIG6AAhPgkjpnzpXAqo2hkbCIO+sL34auavUrQUtk0X4Ldrwgvu1e5LC59IS9yTOzljDB9zPCgDo7L1AitQp4qD4h6pHkzCA1597xfQI93Tq4kezl9vr8z0lVbr7SyuiVJy39MxgCM7v0OO4lKC1RYwiI99ew3bHp53kF77DCyKU5kLzTlzPXbtgYAt9C5+9hiN04I/iDl0waJ/M0QNFmHs8rf0vKs3HHx6y526WgxqsjJgwoovN/P1rz95Hu/8y/9ZfvLBHO6lR+i+efGQf3K/UJzzgFuASqvLjssOH155/YVe/YPP2PveOCYbaE81daq9tCDD5GQRkXWErUXseTzJHvNkj4wNzvjDdMDZVaRGYsYoGGik6Jl66x888i1M2tkEoquaCDVf76pI/aJ9gmkdLFSGbQGKcijTcMHUEv2K/ef+EYjbfb1tNiWcUmrpfrezxmAziWPc5Dnoxf3SJx66faLzc1NbiIBNbY4CVn9doSw+9DglC1QJ25h6Y49ePxNOJDXsCi3OEZZgzGDIrmo34MCGnhxXdXiEJfWxHCO5ADqSPjhO8HTCYwQBdVLxSzrZJA5yDyYIn6KIk7QQj8K9Oh86gVfXALeHIsK4kOtdzXhgoYI1E2lpZIboUhhkuTp/6jbJyqiU+ihFk7HcvjfLYPPFPfg/eX7+hxOPjkVPFoDGBt3Zu3mufN29vI1qw+PEwTZsIdec9KO0vY5LPkz19imp/LEnjetJw1s2WGAekDxK87pe0clkUKxlKOxxE6WEsfWdF3p6a6cRCruCEGU7/8bP2XvhXP3aBugL9ntQE4DHv/i04TfNWFTdFKrqVZWSbCSBdexzOe//of26PigDRGc4glHfrParLEM/75w6aItrbG1iZfKujW0WYJ+qLD6uO6uLvc9nyTNsRrNUYlgeqMG2AEq72sT9qhKMyuhCl7eRzs2cZzniReU2UStmqBTOJP7SV/22t5eSSFyadwq5zFV72dD5ZFMOclZ+4573vOZOGevPInmrnB77GGUHCSBuaeH51IefwPgK9rNOzzJCrAexorfxoJX6zMc608WDGwJgOLdrYRnORYCtqhOFIiJooypMKMvOfG9WOpFZ5SQL2ArVC5wxo2ElBSauFcHTaALItb6y2e955hoNQAwSlZqqjYIvFopqp6P7MdHVosD1ZUGgVXalqyxZLPIwfANs8p3Vs6JsgLVRvkLUDRVu9JG56UZ8qefJqeErV0FrO0sUcql9bJnxh1DmVH+xlWCIMuyvGjA+/eNEgwjPM0yLXVpjYmgzRUNKFxDD1Pi/EuM/j0Avk34u0/KTLrjbibiwMiIfe/P/LR9/48Dbk8XyMAOp033/MLTT0VuSarVknm3lCI9qKuE0/nKM//Nehfu2gEo0ACrolJe17Hal25cs7tzi3bi1Cl76KHX2Mz0LXK654lfyKjQJo9Cs5JyvD92EK1+YQ1/gjTmBeL2CuZo69mYW3dSXhn3gzj4q1j4G+y6urcpX4K8dGjJFJZbm/y8BHICchRJjaixO5QtcKf33MqHw6px2xvcr/w3IKNomOJiLC/iT/yuzQonjr3e5ajpe9ftANExnVDgbjTJ+gtp3sHrVlOOUfKM5Xx6jRNPYQwtNqUhJUuTFIgk+OQb8top/qObdBPhQG+/dB5Z2SQUpZvXkRrQJqmjeDgwrHaeghw3TdAewNWDBNkD5y6QyONlex3AODZ8LqesIbC7DZEyosmTFZO4V2d8ycPxeitw52c//Nt257mveo0V7BRh7XHPITHSVy+8cokQVzdL9zrZcSooRNQX/fj4xLgrBPMrK26ZxTXdl8BvWeMe5gB4xVdDEpe8UCXnZqIW903Yz/3iL9hrXvcm33Xuq6YMvHNURQy3cRifIklJJTp2cu4AN6oLaRHPfP5Tduf012ySzdivOXLcDiCjzs3P2OVp0pyRV7/92789kqiQXZfwGQivuiPYhwbuUUSALrDrZ6NUsbski80jB2or3xByoEqryVeYgs+fOEB/YPWvLpTsHJuya/hRh7RjC8VE4FaoPji00CzWGM6o3lEkOMY/TWK/11hT9dmetOTc1a9CP5W6GA8yikdNUz1o8AgpsI860DzSBhgWUEmWqPapDD3Xw90QxjNRnD+n3dERABK1CNMaUpCH03wCtCxn5cRiYQAAIABJREFUoike7peBljag6KLfjmZrdi5UUiEslWu6SUrMuRPKEdfD4EQ23JFSJh7/Zo061m9VQQqP3nVjtTlxd18l4qLJ3wiHMktRjqD0ErY98skvfbTj2Q/+pt148o+5d52vB3CP2iHKRZyF+95CXtMKgxfBALMRmZwT7bIZVySPKKYilAJwHQuoiKWGsUIblwEyRMpXOtGCMXi6KgJMPPKQ/b3/95cAGVFEFfnx5Ur9G86uMv5egJYofOhSYAK4IpXaxyrLrXD3PFWpli+eRSnZwBepALYRUnXv2blrN8ktZ6wBfc8Q76Fv15FFDylVl7JR+0htGGA1KTOpVwk2lZmICkytA955jq1iGIdJfexn4lZQUGrc86F9Ax70uUS6xIVlxRtgAGPsf+WZOXKCVa5556tj3NOQxMCEofTC87L4/P2xl/cI4pwH3BpRbVYQu3IZDoCPDh/xzQvhAFN9iYf+3J15hUFUoCfnzekSoTL47jiXEPPSkvipUxFlpKXtTAxmbAqIcgIBVAU7fFrGRPDJEKmr8YyWGGi9G5JQTJBw9jI7CeejhVG3AjHrfbo4BQpelx3HfBfxSadDmX735TF3bAZ4PIpE1+nG6p778Ads4eI59oASXeX4iYlJoqd37SZ1+2bIoFNBoC4RVZzDfujMODv0+z1NlpwXuKicrS3PnFOeiYrYMBmUeah+wYouUCVrCLANQiEe/8Hvt5/4+/+A40IpUX589FH0h8B99skncZ+ClngFV1amAkE27dXURCqI568u2Ef+wy+x+YRzM8G/4/UP2gL7I6fZpD2HdHn06CF2/jzsO2rkQ5TYBDFJu8fIzd7GUV4gQKVCnltMODmSJSbTGpbaNzFg7AaQDddIe65ybBeUd4pd/mevz9sN3isC0COjKGzad6hV1Y1YB6LCerQCNbEbPntA7WkguHx8L3C/dO1pB7c/0cshGjU3Rof32xS7PqSCbFAve219jgnARoUWz5P8pJIAsRM6P1vQn4yWSnO5ji0NVu+5/CeA+vbQAKjTCv3IcYyGO+AcpEJtHPmqVzr2fp+2KI5PtHan5bP7O0570knSye/3nj5qp19mhzWcVq1OldV1u/O537PNm9fs4gUCYVjCN7z+DXaH5zdeuXXTyxSrX2rKocYCjqKSHKOsxCDgljy6icVTuEZnVOmLOjy2LAeOVUA+jMA9zzWUPjoElfnJn/8/7cG3vM35ttfCcWsWdNBTA1hhn3/y6z6RfPUSwJlQSjsokHuj3+U3KNn3d375X1BAn+gvPP4wZZyvvXKVPBkCSFCjKYJPr3vwJPLgBDncy05livJD+N4mFGtufhEeraKntJ5+VG5MDed9gAkox1iAX2FroCLXg+T0Kz/lySuzRtlGKsGilAwqZZaVSiu5L84xUsG1w0h5piO/apHNFar0vu41vz5+aQ+15O7CtViDZb00aRKZVwi8SL6EFI26nJ2Ud+udqdt0SxolWaIElxoRjYp/O+1iDES8dHwCilvd9sx0cCensRN6+Uz5psKats+4G/wZqG1wZ0C3l8CW9e4A+W6AZ2BHe3XN8Npz2eXS0oLd/L1P2+Wnn7ELF67awcNH7LHXPW7nzr9oV2/fpI63AkaoIABZIJb6ME6e+kHAo5UywB3BIlE/afksBr7NTOrGFikBvQIMl+5DN/9bv/RvKDZ0yP2LMCYCtcAR/+qL4tyiMkX5GapLgqrjtEQJYdr9BMgViZ174UmbO3eaFF1ytG9dY/fVHPtXKQyK1Z0aGbYTh6Z4PCMSLYqH5FfVUFFofmllldA9z+ZEhYoKtFGbRD6HNnv4pgmCPNqwMop/0cNKf4kSd6fJ/6lxLJm0Nkb1XVl40bhwJtvgDq4bcYXg3fFZjkr+mcBdqunJCqFc6DQCd7ziKnnA2wMsoARIfKa5DikKsNMStghsOkfQh+AQeaNoXCdNLLem+jNBsiOy6pShA8G7LXaGelj9OGXkluTvpUBCbkvHuTot+G5rng/rnIyxH1KfNAhjz9nz7/9te/G/fYX777N3fdd3uJWcm5u10y+edcBswUmVRaeMOUUvlbeh5R0dhi1lbLxOz8gRpQlqIkkwKjkNUZFKmyk0CR783vfaD/7dv2uj4xMtcOtGw4lvW+6zTz3lT32Q5Q7eLYdZO4cIwau0BeAe4PdbX/mcdc1eZ3d73S5dvkRq65orPpOoGycPHUDOA+gq2KmAnO+oYasZwF5CA19n0ilpUatPeEpauYOGaiy2iMRqte6Xf4Oq9MT5OySFkZLMVD5IncV+SkXE4yGT4CDwur8V+FD/5jVdzpg/KiTA2IpU6s9PvLIH596qVRjTAJbvYXFwZfjksHWAP6xuBFAyLuWktXhtB2hC0UhAzYcnGpLnT1jGfExMmBb39T8TF26hLI7NHKZNGdoXbvPp9H2/t7iP+1GR/M37AbvF9TSJU8eHBYlBqBHweOq//LrNXHmZ4o/70LcfcOu5SHGcq9ev+2bau4Td3RPx6xPu9zC2NlKjE+OYSU4Tr+zV6qdNDW7pI5moT4EaADpPdPDH/uE/trd+7/d5tCBGP8aos9CO9n8+/3XArexLDzZJxhS4yelBwuwHsF2SMdkfeP2Jj1k/oJ27y+6recqwLVOpiz4vkB//2gdP2Zvg3FJdVleWbYVclBIxhmVyT9aIqoo6iX5KDvQsPgd37MryGodQm34cS20oOn1z3m4iAWoCjEFJJgfiwaw+MX3VEQGN+oMOYfepQtaNLo9tG7LkwQja8NwT3KUq4A5SkSx3cG4/rQM6L+5yHHMQxgmfv5Q/EOV272e5dURaAfLxLa4dln83qDxXXS9t9NU/2VC2WphusH2PrbbkX0K5SStBApa3xNvYbqcDrvWl3afJgIwLZe1VUVKtLn4qrPJTv/0+m+fBpsW+YTt5+BT5LyW2nc3aMoCYxfFaWFwmeEGyvxs2csgZpDEcRFGEJZzFEuAeIttQDyFVOQnlXyiVVFZzUDuB+M4NVId/+dvvt1HkWBXbVG3uNL9a4HaQ06jnKQQkZUXOpAduEi0pAm5tThCBbywg8X3l8zZEwdOX8BWm2Y0zRwLYgIpz0iPrbDT+q9/3F6En7LxBIpy7d49cEorq0w5FGaUU+YPPJPmKskp5khRKoxRe99o3iOHnSG57mXqSVahPkVqCB+H2A9ogrHHl/z2P2/Nj+BFwHVC6t3D8tZp5cCd9Fju5ApP675OX90ic2qqXETl2clGHlUCV6MdOLp1IQLIcu7/bApA3eieByE3LMMoprxlymVYE6HZPlldh+L6gboNY1CTRKtnOTHc6dPM27/Ze9fO1J8Crr5+jgZ4b47r+tv3xf3mfNe7cxsmaJdd8nuLw/faX/tJ7UR9u2uXLL9vNmzO24XsjGxSvQWIlEvjW155wSfA6oXllBk7iuJVx1FRSQVWoaq4cUVB0YNjmsJ6n/sLb7R/+/C8A9FCMoi56Cka1AlEB7tNPPo2ioTwc8W1lLypZDSuOHtevDSTaBrh61xb/4Pedbly/ec+u3LxrC/Bk5bEX8QnWacvrH37A3vwQBYCIGs/NLvsO/XVUnS3tOfVzCsiSL1VJKkmscuLpcxXbV67RNLVMbhISUZrvBNvURn37YhsXYbmTVJyMY+hbYa2VLBjlksNYuSDBv/n5OX8qcO/mncpdCXAlq5vGOYM8JliAIZaleLWXfi2b8aVOgH8zcLe+m67YoiZ743nHtXe3o+VYul+QJ0y+pzZNyYtOfgJxK05/n+uHOpHyOcDg+c9/zjZfOkdS0ixLfz9AQDY7SDGdU0fs+TPP2S2As8SSv6qSYyhH+wmYPPaaI76B4mV0ZTlMUyghq+jemziVDVWvIthSQolQPZPh4yfsn/zrf2GTx456Ifec2NUyG96eWFHFY88+8xz6dSllX4qaAETRE0Dbr5A9AO7jacovfegD5Hiv2T12wi+SnnAHBUT+REFyJftmh5gMj57Yj7pB1HSe2iYEnDYAt+xuPVlSxTUUdHHalWikwBuafcOm2ehwk8q6JegSpVeMqu+BidSvDm7p9LLWTIxw1gN7UkrCcidW4cY2YOUVqvhjT3CXt1U9ow1O35ibRvt+HLWtILQtnU6QeaU3zalKknY6rLca1s71Db7oE0bfT5zYE4jSRNmNrU4O/CdxZJ/psiKtSRntCTqxi5akvwPYumLbz9h9/XYehwZIQRR4570Ze+ajH7ABdrQMkgBWZZPtPO/N4WwusXFhidTXquQPLKY2z07w7MoJJMH5xSV23awiu42SXFQD/Mq9kISHE4hStYJsUhubsL/2c/+TffcP/HcObGelbnmS86X2JodS/Sq1QuAuE2BxhxIHUjvopZbod1dQAPogGw1eeeKzNn/2NAGtmh168AF/POECmyoW0bT1OELtmuojwHIc1aQP/r4M99ZuKCVzlfAlZL19jyxt8bETgfC8JAkoOMa0dpGQ/G1ta4OjD1KjcYDHEvowpI4NjT52s7tF73w/zphdixaFTeE3H8s/M7gzX9XFHAgdTl8LLZ10I6ksaf62GpmCkzvw4QG1BGh90Alu3bQ7tHnN6ABh5+Tby5hnKqUODr8hU5P7gzuvGq3VY8d18+olhzJsTjszTcEZlAcOOfu5T9nmjStk/I2Sdkphm4vw2Fu3qKnH0ylYoqV4yJK5FIf1KqIgLKM6kPBqh6YmqXa7RE60anErVSDUjSq707/th3/Yfvh/+El3KpM+5ZsppLL748XVaU5LYtOzhLVzz55hqxt7SkVFfJuZnMn0O0pJF78XsXzle+zI+fTHmJTrNoE6MswjAOU83qHqlGQ+PTtTO4XGoFnHoE1jPIFiGu69jO4uetKL+qOx0r5QbRqRU6lEND2lTKnGCk5V8NHmSC5T9qBSd/oU2U62xf1CB3f0rQejk2ISZ9PnAfgW6PN7kkJ585NX9lBLsuVu88/sSMW/MajRosyvO7VGeTbq+Da4E03ZxbcdGlpS7gPueKBRwDo7kN9Mltv7/VhH8j7OFlXyJa9NSTonTOe9734/5zLkFStvWIinc4meFG3j5lW78tU/ogQESV9w67lbd2yGCOUSlWtXsNwVKIanCjDAFZSPAg5lTppSPZIVOK4eT+LVrvVYbP5770/9jL3nf/yZeMyGuG0GAGNSU/6Fs2/+UwRUIJHlxuKeF7hxDj2fxvVt5dsHuBXIUWaiCvUoUnjxDz4LpaKeNxs+Sqw4y1juKlRDVa/m0bIbkvMA38NHpuzbHn/I5mfncJCXADg7n1S1is82cDQrTEyF1T3yQTs92i0dm++v42fcVu11rqcyxv5K1juDW+iNSELkduaX1ygVkB07us+gK5mH/9nBnULosbQHGDJOO2lBqwUcEkH7BB3/Sl76OxzKxMFjV3OaqRF+Sk6Siu/EXedtbh332b7cjvO3jwiDG8D21Sc5yW0/IPkRvoSqXS2odzjO2aFs/5vvvZOOBZDUMVATrHc3O2Au/eETVr1+lXujID+bce/dpngRwF4hD1obEqT7KtFI+xWrqCfau6k6g2U9FU6puUlS7VY1L8D/0//4n9jj3/PeyGNJ4f5Ib6BtiX9GlVcFThK4Ae2Lz51h7ymbOVRzW1xbO3JcEpSzGHW4paQ4DWPzwukP/YbdnL5C3sgRm9zHw6S4wpWrt+0W1Kqf7W2DSHqT7JB/06On3LlcRP2ZZpOG0gNU7KiklUmrCT/iwr5pQpNRjh/X0K75GdqzzoRx9pF6PoJ/cXxWohzcfm+JNTjlEla0rAd98QoG6SyfvLxHrUBZ7rYkF1prJyDuB7DO97KbJoA7vLJ/KQS3uEmANt+EP5/GJ026W00OnyR54CIn28+Xl7E0oPdvT55MmWt3OotpJUrA1z+tJx+4Ceng4ZoUuWN3XSivVt5mRePihhhknuiAhbn21T+2m1/+MklQbMdTcIble5p00U0UCZWdUDEebRDWXal+h6iHnHFtFI6xi0JCbKOgNPOw/cw//Wf2wNvf7hbQV7VXtSsWbHe6JJEpT4PJ9uI3gpb4dj4HOBFK39oX4NZ95IKfw7Th0h99yl5+8kt2eOoImxVIrxCVWFihqsGaU6k+PeoaLnRkkhToYwcIUC3YjXs8ZEtpuziOW4A2Estoh4ItHKuJ21C2I21T+5cJ+sx5PZZ4EJTW+lA8ZPyTI+ksIbRvgchZg9dcCYvuC6VfJQymuPqn9gJ3RY8kE09KkkvbGcuA+ZPhnbXiFlcO9MSXEk91DHkjY7bGDe4Et6y2w5k7CKubvOSWw5f5c/rejmaFPdArHMn7gTsFn1rNk14bJ/HtUekVC0A0OJ8nL/t+S24lo5SCxrQBLehjBEpw7NMf/pDVFxY9H0MPdV1Rfjf7Ttexzls4VUpr9QI2CoDwfUUktYFazps/71xprhpYHMrR177R/vr//g/t4ImDtEPWOxmP3B/RmB1BHKkl5587S6ITeeLQEgc3gLs/uJVY1csT2u7Y2Y98gDRc6qUvshEEuzKPRd8g0KOopAZLEcJhnOBDB/aRyQstIYdbct+W0gdSCYeoR6gmxbN/lDrt+WLcY4l7vKMHDSjuKovu/StpT+BOWEkreOAi/2Q+ngI6LVhFOP5Tl/fILeHBnjGeLans1QD5k+CdqUpWS2LhDPDG8pkzodOM04AkkAey4uyediuqkG42HMOdE+yb8e3A487B30lLwlW933Gd95YnagZxnihZasvHRoppkqTk0ME2i4Tjnv7AB23rxmWe6LXoCskyhecXseCql0e9dqduUi7UFO12F7B1HjliWnr7tC9SZdYo8LPYO2y9x47Yr/zar2ivhh+rV8sJzwbCq06lUg6g5aXTL9oGfDkewadATlSd0qYFKScty50yMrV17PKXPmvFhVsU7An+rJqQJbi0Nm3LGXZb63RRJT1iMip/RFZbed7+pDHaoIJMAl1FjyHne67IE7SpsxpMA+41bsGtr4+VShIHLcnjEr0ar1gg1bf6Pay6JngEMKNM36f3cigR28Pm+yoRPHS39esEwO7fg5enBibu3WJWLXDTwcnxDD023USLlmRwx8OE2iDcCdjdQGx3RDvSGdY21pEI4rSB3T5vvH+/yZMBngMTPjlTJloriJMoSS4yWeOpaE999Rn70gf+q71xP9vhKlRKZQ+idrQrCrmOWqCVSU6dblnOrix4PH7Ok3v9MSbi8dKQ58gqXmEn1DwA+6f//P+wd33Pd0R7k0nLXoMsfS5PHBmY3XaBMsobTKhwKGOjg+TFbtGTtBvea3Onh0rpcTCFClvPfv/D1sv3tmirdkOpoq7XNiT7b0s73fXUaFVsZcOCAixV6FdFKpB3Y1Ti0o9C/1ErJgCsNFyJKcuoL/OkBWs3jz+JzT2fKAUR/kw7uBMrfEyEAHM7cOPH+bFmn7m8h1rCvkQHdw7A/9nBHRd3npTtY/IY3Va65WYQUm6KL6WJOWnHd6fllu2O3Ja2Jd4JyJ2WfDe4A5i5LWpStGi3EtSeJG06svs6bilac7C96mS/wR+a6plwBfvYxz5vTz97zp794u/bO06M2bvf/DqilTzwdH6OfAxUB7XDpb7sdKf6HrJMAqgkNA0ZzSGNjVwMwD98iCdZzNupBw7av/0P/4oSxjzFzK2/+GbYuFx8R6AWsGZ4/s7NS9e9ponUDFdLxLGl6iRwxwYP8eioUquSDsM8/uPMx99v4+V166Od0rSrbNSep7rvHKvABpzZi3aCtgHUnUHVJFflLIXi9YxPxiwncGmrmyy+7zlVbXSO04OfRF/Ysmn3yBdXBFaiqPJrNKItObDDeuV9lR7YkaWXY6lj3diEJLAnuGvbVGBMrwwCVz861IbOge+MOPrXkuWOLaOymnEy0YuoIpwcBQ1G2qXeqTzspBNBSxySDtR0rnzSjpvv/DVPzc5UgN1qSZvSdKw0HfzVHRU+clqV2h3WJOfRxPu5Uq2cpzqj/YXf+4J95BNP8KjCh+3Jz37SThYr9n1vftD2USphDunsNgBdRppTaN2f184okebsBTx7tKNfO/OVS4+Morolei7WJgVHVQ9bNb4HSBvdt3/E/tW//Rd2/NQxr8+iofU62Jh6bZrtIaq5MD1n165c9Z394Ugq9B4Zg55fz7VVpTaiq5EtqN+VnNVPSsCFz3zSRjfnSOSCG5N7vo7Kcxtde4mAkMq9eSUXxqZfYXx0eq0+FaiYS6MMhrbN6RplcmvC0pJGQP9K+pR5V06Nyj3P6VEpRFAdLU43dgb2NK5BRWS9w1BFhamQAmNMHOX22b2yAusq+amvdDhh8uJ3RynvKwPGNRIYY2tZTraKwvChArjztQvcnZOkfe2W7c8b1WKiRAsz1F8F8T8LuHfSEe+lDqbXQbASbWm3Mxxht1Bs0iix8/szAPtjH/6Eje8/aQdOvda+/rmP2mjprp0kb+SNDz1oxw7t8wSJG+jed6nhrcQjD1YqF14DpmiwFyNig64e/sTu8BKWtAoQ1klB1eaDXmaClvGTDxy397z33fbjP/mjPKbDy5wqaOA5JLO3ZtxiS/JTjRmnCABbwM/g1n2Ic/umEd8IHTt1vMoW+VJb1Cy5gpxZWp72vZCzWOwlkr+2VCFXx2mV4pwCt6ZXHd9AY+18XtmLfK4d8u4b+FZFARt9RJOBSbXNhgfV+25A4ZbQvmfY4aPcdc9DE9R9kDOndnS3KEmIEDni3Qb4Z/dyKDO4M8D1rz9Icxfgvzm4A3TJHUyTJIHRCVXg0mGUuHan+uAsImUfus1OWmLWSzKS25a3HQjwz9zgxns7krhaW946J277/HnStNuSV53M/9qKi7s1DNgGFngOS/yVP/66fenLX8EyUbmUvYP7jz1ihx96M7vKv2iV66fJruuhHl6/PXR4zN742GttgtrXXyOh6aZ2kmtEAZcoiorXVGjnFlZ7k1Ia62jkdfpIwFkDWLJgvrFZsUdQoKcun3joqP3c3/qb9vDrHuIBWFhp6MXF51+yrdWybyPz0sVurbWLP9QUf0oDkymD2+s9uqPZ67vfGzwiZAAJb+48JSqefdJmbl3miXR3ncNHqY+opx0OKVmLki9ptx6H7XnbZC+q2Kd25qiSmDY2aP+kIrFjEzxGnHOo+L4oizZSbDEB5knEmtNTJDpD2XIYE1VtyYJuqWNVzdzclRbe+vxeUuD9wZ0csg5r3mkud1CTRF98e9oufhvrR7wyuDsB7h9kGuPAbnPqiFjufMXnO1WPtka/c/VpRTw7NOLdaktQpty6AHfsAFG7VMJ3w26Q3HSLun+3sb5Xr1wjk++GP2m4f2CE5CZtrSJnhND1G77jB2zl6gU2C/8e5+RJX2TAHRnstQd5xuTjjz5iL7100a7CiesAWJuJt+Gjm9CSCjRii58NKtpWtXeQgROwpTgo7C5QK6QdWjJOIdcrUjrhu/7id9iP/PgP22tOnrQXUUiKXvhfgA1rHXtRo6yadsbr96gIJr6eaAkA12NN9OiSnlQRVtl+a7PTduErf2DTPBmtQf7LFnncJVIJ/IFLyaeZGBtzTj86OupPRNY+UFEXheNXibgOMClVK7GblAPfCOxbD6nbApcvU5TTn7NDtuQ0ZSxWoSmq1ejpGYnm+r5T4SYHeRwMbcOj+9kT3NtN0fxdwMicN4F7Nyh2gjuWCZXeuh94ooEdDpl7wm3QR2d1ko4E8uSghmXfDfOOGdMxOVr3IXnK15IoaNN5f9kH6JwokU/c4/W5V1c37TmSj77yla/Yjeu3GDiqriJ5iVuqpouso47tBkwNLOIAj97YpGj8GGUwHidN9BtPfMiayze9rNowGXYjFPE8deiQ8+q7aOCMJa2iAhUArw+MuvZbUs09r53IqolCsoaWrFkXJYojQOP0jx/xad2y0kEnqIPyjnf+BXvPd303OvQwVj5tona+GvMhaFTknniF2gTuKG3MZACEymdRvrfyTnSMLDZPC7Jrz3zZTn/uE2jhcyg+FPlUyTT+2z81Rf3IMR7pPQWoqRtIQpVC+6vsIV2ETkkJOkx1LMmM8itV53BIDxxg8tagJ+v04x3SFGYwEl37cJS5oStnz9gmefDd0D0Vqw9wh+OYMRRjlhxKbvCJvSw3JR1eDe4E6oiMBafO86bFUBPdiM2bAaZQTGJyxz+B2p1BkHb2QAvkGYAd3wnlQ+fM12/PgFffcOoB/mnJmHxRQZPQ38USU3CndWjs/tD5V9j1/Q0ktNMEQF46fxH6QSYfFkhlhz0WCSB0XgFcdKJfDzDS0q4nKTQo0E7FqwOnHqOe3z6rbxK4Of9lnmmPM6gdMCpIqII6SGjKE9nACW10D1qTtNJVJo6y7LSDJsoMwLVZqvUUBlcfvZhRVHrVy9UZrJ/aoHb7BlyAMww9ePS1j9ijr3utPf74a22EUg1ZYms/f1JWPTiyPxLbN20DdpQPBzfn9ZC9wK6ZwzXPUzH27Bc/Y0ebS144aEWlILjuBCm6x6Te8FpDPpT+rQjsHHknW2QM7qdGunh2kfsf5L4HCAB1a4sb40x4ya6j4V8gBXhGT57Qvhwkwl74+hY58Rv34Pyk//Zoh1ICd8top79zHvgTV/YIv283/WHdOylBivLlXN1k+lzCy68MzDybslMnTXO3oW2BOHGlPBNlRTJPzvTi/rJdzNg/KYjTeQ86zlN3lZPBV52/y8H1mRoVXEOea8Kfn7QPfuDDlCtY9qiacns2ebyH7L5bSSysvHUBfB3QT+yLUs6xQVpVstjFjsV/6zveg+M4Y4++6dts5uVnbfnKU1ZEJ94/NOAPdlpXZanBEa9Itc7PwcPH0JCpAc55VZtaxW5UlEdWMFJadY2QyTqdfZXI0MsDPxwkwCtQI+9LhqYPyvKud73TfuzHftRG2Nnu1k9Om+S/nGTl5TQ6gztBVyLQI+dR6blmTz33nH38fb9m3/faSRsgB7wGp66ggz/IFrR+zqGsQZV+kEVfIUlslZ+jbGRnbVdsAAAgAElEQVT2Z0+SH9NHHw0iHXZLG6d9FRzTK8NT9uQKeeEEqqbwIa6de4GoLBFQLH+PNjmwC6jE7p/lm9cpnUHB0rRy+4obltLjJDKon79S7aQAO4QB7yTKCbTtbP4t1ZAOOS7+0/8C3LHk5X8dSFJXkrlua81tOtI5IVqPCvEG7gz75+MChHHNPHl2rB87bslh3QJ+ngBhwSNQ4qqNAO2oBBSA+ub1u/bxj/6enX3+PIBai1A41qJM2Nmfl+MF3TOHpZaIooxYrwEsrsouFNiY4E9CgxNrX+FbAPctEooOHT9p984/S3bgMpsCKKPW3PReWyrBpcWvFZqGv04ySbblXErSkymCgqh4fInlX/0dXZzSFZLxUfNzIVE5emm4IsSOZXTdwcP7FDGFNrz9be+wb/v2t9gjjz7kzmWepP6oP18FUoF6aeIpiukPv1J5ZO7r6dNn7Hd/7T/bqWLJ3vngQfaMYmE57uChw/4UihI5ND0kVok/zy8uUiiV3G9WE9xaa/LoP21x0wpUGOAR5qhAl8mgfKFBkEtPdMAv2SZqqYdUSULaXF4hr71qI/gUyxQI6sGQbADyTTIVFbXt8UJIqU+4c2ndT1zZI/y+uDTjiVOa3um7DjoHtOuKmcTHTo8cQMjWNzYX5GBImgiOt0RgkgyoMwksPmD855WDWpMp05kAqd6O3XFtdaPl/OURzTNh17+dsmLUGQ/9Xb9LndD93Lp22/7dL/1/tsgzF/X0rpqeKIADp8eWKF3TAcQQyWHSM130bMoS4JZVG8D6KoOvS1Kaa+AKRVft2KNv5InH7HlkpSygEw9Tm6Ovt2b3KNBTwUKXeTLYJgEPWeI6oBjs56kQAFJF6JX4L+tXZsOxagbmp6x5D9AfAkisRPGUY1/xeD+eWBHcOj/YyRNPVSiUW5VyMsrTEV7z0En72Z/9GVQbNka49i1aIgfvPuBWeqzTli47feas/c6v/6Y1l27aT3/vt1m/nEauJZVEO+y3qO1YYP/nnbtzdpQdQwVxbPrPd/tguauYXe3irxSG7WXA/RJMfmB8yrV9bXTQk+IqPA2jikNZpY8qTGw9d1FFfObYYN1LTk4DvX3hxg3rxiDkyS4DpT75wl7gvvDSWfqPwffknciD1pZ9OQVuHdLOnGxJciQqg9ttYgKkerT1vMcEQndg3KlJNfu8Y7MUFQV9HM0apAR8l/c6cl3is5hmUa43HCW9E0WC9F7kNccrno7lfyYnRL2xCc/79Kc/Z7//mS8gVZHVptobfE+cc4UaJBU9FSFNVNXWE5j1LBs9AkVt7McCqd6eludurJ+sHKWjsGAVG91/yvpH2XNYbNiP/+V32lM84ew2Zctmbt4hy2+/DU3t8yq2qjbbUBkyBnVspM9e/4ZH7crl6zx6UE+qoL6iV56l5h6l1/qwfJLVFL6PSav7jj7zuude+zjuNxdHivHRZIhQj86lYM8EktwP/eAP2Dvf+Q7KQ6B0eO6Jduq0C9R7PW/t3FEWIV89c/as/eZvvZ+sxy3779/wgA1RHm6bfPNhSk7oaW5KFSiDlUHAODw67n3R0ENwpfD4E8gI0yNxXsRZPc+zNgd4Il6/iuTjQG+y2m2tE/3k8dw1nOgGf9egOKqXPsK9a5WoodQU+bvM2CzfuQnAcb8dCLGyffHqHrTk0kvnvXu0xArQ6kwX3P3Bp7GrPXIg3ACGdRdgE45UOF2Rp7AsmQpEBSm3Osol0DLr4I6ByfkQCX0+EJ35LP6UA0/1zJWoUuJMmkQ+CRzUsQpEe+J3XzsSVfJMOkCgyq1d0IzTz1+wz3/hy+5AarPsNpa0qlp84/uoZnob68oTyPx4PdM9noWpssxa6lWkaKCfYpZMzooK7ZOT4SoEbVSG3JEHCbnzjPuxsX77X372R+xzn3/avvHkH9GHK1YcOWFHjj1sGws8mgUHVDvc66wGvTzH89GHj9uNG3fYBEDUTuBIu8PHKTZ/9EgoCecvXvUpqz71Gog+ySMfJ6hWG9xhdMTZZVDiIa2+uZbj+9j5/trHHrUf+is/aG9+81talrv1/JzMuam9qD54+twZe5ZinjWeuvHm9QV7AL+3Rqh+CAfRK7+6Vk+hHdQgAVopBl4M2iciqb/0zyW49OX+MSsM7Xf1SE92XqKkRVnb6ihHvQGgq4C8i/MVOJ+ooTi1gF7H9ylw/qIyC9m2t3rzhv/tkgQA/+JVpaO1X69iq5cvnnfL7amXyXIrCV2pigomdIIuW8bOnTgZ1G7l00SInPB23kZ8L8ocuxPkHnsEGOL84TTF78oHliMY7ckcWqdI47jDwretfYDdE/od3EFvVAhHFoqor/0///4/MdQFfwBTEaso1aCExRghf3qT51zKOVKnKUytak0VgK1JrvOMjU1xvOqSRr5EPBkCxYJ7KSEVHnvkjRSEZIc7Hv+Bw0edXmyuLbIv8Q5O1STfP0DU8ZY/mFTPwfGcbu6pH7ViZXnZLYcqO+kmQwXTBOcedB0a4GpN6rO2tq8+w3qDdA/UuOfo2SdutaM/ctmNtDGAQ3q591/8l79ojzz8iMuH2pnTp8ct0pYqllX7Pr/K8yyXAZ8CPJef+qr95NFJO66HlavAEArNKo7fKum8hw4dpTgmTxvWKsK5vIaUHn/Cf5f7xuwsVctG9h8AoLK4FMgkz0SOtAxEiZVsE8st+bMBLRRdUQ5SjX6vQtG69KxPsKCyF718tsRmkCbPq9cTK7bp9z+8ynNk/rTgliPl3JQCLH9acGdQCtxt663zRC3tkAGDQsQj+wLcOY00W/hOcMe5YoJ0qin5PnZKi23dvFM/d4umazlYi/aBD37c/vhrp0lAOg7XpnQYoO1XvWo9QkTLP5ZUzyqXlVfhHGneVaxJRF6pSgq4VWdPE9+9dgdTBB1U3fSBN7yNMPWQLc/eodY1/VfdsCNHD1Pj+l5sixLo6tRBr4vr6kFJ2qRAMAens4viNjUc2bqWdK43hLpQxBKu4HCpaH3uG0+XTa+2chRZPQHu7OyHNq6JoomYJV1vtoQVZs+73/Nu+3t/9++w20ZRTqXEFqm1Tdnl65ft6hLP78G4DIyM2+2XX7AHuZf3Hj9ig2QHDlDLRLUAFyk2NKZADjRNNcyl2PTiXKpd2uh8DSpyFkVkuWcYVWTERlBN6tRTkSGrIgHKGd2EmpW31qgai6+DJe+iz0epLiu6UsbB7BFjoO+qHKvKtU2oyvrtG9bDzidd50s396Albcstjh2cW/Uo/Hnsuyy3L4eZAiReoosETw/LHf8GuMMJFAcMMOfv5hBxZ3Sx/X1Z7TbNyTkuYaHj1ZmC2tmm/H6bn8rxQ6XAYflH/+ifsrwW7fCRU4Bm0aNkg3DHEs6fNu6WALeS7PtxkERlanrMiLZ/ObdtQl0mAQWhDdUxF591K4k15LMKg/bwW99FaQaWXQZLoefq1qoXiFQh/F52mNe4XkH8F+5ZYytZH6XLZMVUKGdlnsglA63tWVo5REkGcchmZxYlSLpVlErhKaW+fLUgHjq+S+RRNN9ttnRq0RZRTQd3bMx1a+6+SsMeJmr6C//8/6K0G/XKVZb4/2/vTKPrvK7zfEgCF/NAzBMBgqTEQeKkwRqpwbJsSbZsOXbm1CvpjzZd/dOurjRrtWm7mjSO3aw6qZs0k+MVO3EcSR5kTRRJiYNE2pJMkSJFipM4ExwAgiAIkARIAOzz7v0d3A+QTLo/c9cHh6FIAvfe75z37LP3u9+9Ny+yestGguIZ4TSHUENYrxKjXNzxTvj3D9wWcgCwAoZoBrfaCUromqpnGzc/S0XH+MizYEfUaFrJqP28z5ZxDmV9kw2DHWH9l5PgGiOoVqWSUvUDKojA8o9guXVjzVBfeD6vNO1XkDlchT8X3SfffVTacgCu7ynnec7s3wUPPho2HLkBWxLB7QCVSyBf2+cz2sKkXAOP3FO96SbdED8U0XK7tXWAKnKOLki02K59cLVd3Kx4MHQo9EvV03nmw28AWaIoXoqv+VEHLm/hlekqClve/Gn467/+ls3xaWyknIrA5CLTdktpMilwV8BFD3MNChBiCRR3yMr4lwIy+NryGq5z6L8E3LLmFuDya4TvXXj7vfiS+OZY6CHoLXgTxnVXhQFqDq+hl66rotsSh+jseU0so8loGYkc1neA1mvjowAby23Bu6yw3Thyf9RH39V4Anf6ZvJPFrOvfnspvW1zNj2Sts5P2s8Y9OvfjInisHTMaQ9/+OU/CI0MkVKTzpe2bAqHB1AF8l7DGjrLwS/GfXiUpvmLSqE0+clKmgRd4HYrUwda3Wz8XAkuShEGQe7IKBKC9ziO23CFr9W2W0/EE0c/CGfODYbHHv4ETTf5Hiz0ESY4DLJGCh/E7esQXgXwNtRWgizdmNx+ul0VDOs5rpLiv0ognhNlSoX+yOmesPnQyPXdkn27d0EFuu+mdl5usVXAikTz5wB32nJHnz0q79wzcN8vHopotdN+uzYqbfntdZQ8Tw7W9E2Nbkm8CXQzeKjrlNgkKM2lyIXvPvt8eGX1q/DLo8yNZ1As1+glInHB8xKLJiZhiD9LTCQwSN0WP7uA5vWHVMbgxthkNn1eYy6IGXQQAOGilXeFI1jaJjjg88qwMaPT0mNkL69cOBnuWtYVFi/qCN95dlPI1XZTXaMhsshhT9GYh+IAjah2Nl4+tpgGD+JV6e41j97jJf+Vr3myz5rQe/H5NdNTN5HMus/l9KDTgndFHvjHf/TlPwwLF84Pz29YGzYypi/XWB8qYFKKcDVyZcWhgx4mTzThjtHCWtGG6L8KioirOZgyMuYUcAg1pHYEenQXfvUmGKiS+pbQVlGDERkNWzg0udKy8MjHH0VMVgsztM9aSNgFwpfyB3L/xsgIj/NrAis+wWtIMihduPU10cpghFT8cYlcQ7HaP3Nofvz+ueuDe++u91gzRdQJBag2uqKrAJbLGj3Qi1/pgDBa1rTVjm5J9KUjEKPVjhUbTmd5pO/fO9XyW6VKYr3dDvmXszWJpTIXKT+twWnH5HkFPnaAmzD8yde/gfjpFL52j81yLGXhLdpPSqka6ukdQkcl7ZiKXnWoLSgTTZi4A0VcySWwJQowZRidgeCzg2z53AtuWQ5bwsDSuvowi0TPONf4BQWuKOMmAHoO/reuvpJgDYDUz7GOUmcO7yJQumwTxOR360u6E5E81jKfNZBYyRNKStDk92GSurIl9HXQ+BN9XoXSOoR6FquclxultdHr85paJ+k9vvyVL4fdB3aHjVvfDCWtzaGYue9lpO6LAGMOVmcZ8+LvIZU+k4TLyaPH6BpVTSet+UaJmtTCMEL0wAvv4aO9BcAvE0Q2V9cgPZhBM9Bj4fWfbAkrVi4Pi+ctCo2VNbSHYJ4SRkexywjrr37fcuPGAa353fIY9N+aawT+FN8oSznBQdFwV7WmkxRYzTzXbnjv+uDe895OMOa0m064XckJcxItZ+wBEi1oZDt+NriTZExiabSYMZiM/513S5yTjX563rVx92T6VzxcBnQLoPK3QjrQ1GnQvh880hO+/hffYjOrw2E2UiMJK6tJoeMLDpERFJ9bC0erwgABQreXxQrmfkmrHKcYwCagKdGBMw/JKEd+N3CPhwW3LgunzyBTxcpWtXbaiJKh08f5s1ugMq7uEgbGqsyqmAROH00yh08T/TM7aFQaFsAk62p9SsSSGE+vZ/OiAgN+Ctx+2GNKOknMSBvC92otZbWNFNBhdJNgh1c/o1tAQfMXf/WL4aX1a8JsRoqX05iniv7iOdyRCfzuqycPh1+sLw/zcdlyJKT2bN2KtagKy+9+GMvOTCFeY4zJzCLmdvG5fso1NbMCy0/wWKESN97pjbd+HHa9vyOsevjj4aaO+TYuUUOsVMI2BM03TNLmkpgTtWlTgoh1uIb11lVoVlxumkbW6FFV0qYKH9ZkGMpWj/Pq81tuDG6bqiCOlV8xiIxBYtrnjoCKLsb1wZ23MtHHjoFltN62PcnNkKcRYzCZpxPzdGDaYic8dwrc0U2JB0Ib/c1vPxM2bd4e6uoaaUtwNAwOnIX6o8c11JcCGgVTJerNh/WUWCq2O/bkhihB52/Fk8vnjhbQKo3kNhm4x8L8W5dbn0C5PlUtHWQya6D4egE51y2bUqmrHCpMSSCl8U8cPURQNMTGKpCUpgXXQdbZbjKHbnyeGEhOBbevr/P8CjY1bU0BpX8u7aPXakKl6YYxutU5/PiVq8iFmjZoyo7mUNnWGsrrG0MJbIia8ahZz28vag3N+NlnLxwPZ/btBYgl4eOPMXceelCa8DHe930++9uKDUqqaBMH7WeZT7KT+M+r160OPSeOhUefeILWECgj+bs6GJYRjQsfHGD9AbdoP40JF7jlawNwfph1xVLLyMr/F04Uv6kHoQJ4/ltz6jf+6I0bgXuHuSU+o90rsmU1Irij1Y4LkgZQZDuiWxJ/d4BMBbcD3HtGR2sbfz4eoDyV6DHA9L7aH/a13XFL8+Zp/1wb+h9+57+heyBoRHes2T49x44YN10K2JR8KeGKNfpKmTL5qPZ6AjyJDHhwm0cvrlxjOAC3KmMmkja+lo0F3CP83M3Lbgt9vUwno99HET3+qmpbaEuGrkTpfI3DTgCmRvQX8GU1zQB2zA6VQdkAnagwLVbx5JSr97xoIB1ge5tflzT49wnc3tLMAnKLmbz/i7kjCTVqTIq/IVzxRGghiVTb1RqqAHcZepeZekaefXT/++E3FzSFOl6XWcdh4sIl1q2GqXaMJy9BopurCofGS3BFmIlTVEHjnmqb+aOaUnWHuoBVfn7187S36A1PfPYpW7N69qCFNsxiP071nLDspFwwadcnALTm7SioHAfwWAl7FrkmFuOoUwC3kP5OPRdV+vbqcxuvD+73d26zZdUV5oDO/54G23RwRxDlWY40Y+IlZ/F7oqUXc5J2T+JrTgd3Ogk0nTGJAE8fkDSDE99TPugROqz+99//nyRwaJsA9VZLJrKv9xTgOktihfif6L4CLlclY6NMRo4HWYmKElwHO6xyU4z1gcvF6mr+5LiNM3S2QkGWJnrdBLgHmAg8cu50mAHDUF7dYkUAVyUuQusuvvaqqD9uhH6avV8632u6FSUxHG3OBuk9fRJbDJAVTMIYTAO3eRlJkGhzM3XDCMS2f+yFuZYuQbCbgN/lMk0qpPV3HK4GOs42Lya1joS1HLqTB2SPCMM5dCugNe+iY62GpSqYU79vzcMchz7ci2/9nhSnNP8sV2cqKEEfce0V8MfOnAzrNq4NFym8+OSTn8Pqj4b5cztDa32zSXr37NlllLM33eQwyqdOXJNxAvoZlinn7zEcejLPBzjYRWmq6mft869fH9y7d75jljsmTvxKiwBP2g+Y1Zl6VUZgftidSHPc/t4Ovqiwyydw9G92FSesiL+WH7A0RXgjtySdFEqDe826zeHvv/MM4IOWA1R1aBskKeg9c8TaDxTBOc+eTeZQLgntfBXECg1lqNYE7qtok+VSCHSK2eW+qCbQ9TaymhpsSpqZG6B7yXLehz57Z46GcTJ95RU0imfmpclQ8WEvEWCq0kRB7CCp5FIAI0HWFVoZO0vi2VWjO83HTuofE6lDPHhT1sKq2L0e07Q4SX7B9pDPZa+VHBJDuf3y285oXdLxrYvnhkZapVW3y9+u5vlQ8I2LQaoLRYf2h6V0u2/BldC8aHHOFwhEe3A/esZggWaUoeLLMXsSVwQmSWrCa8qy4rLshe7b+ObGcBG14Gd+4YsmKV62aHHobOuAHu0P27f/lDVmNEkOrQ7ABrVQomjoLaGDBZcXkQSaNjhXh57lEbhlDDT6cM0LN3BL3nv3LZ7TLUa01PG/Y2DpQPbgJgIyLpoDMepKoo56agVktKyuaIvgzgud8i3c/GCkLXnciHSwmKcA/TVk2Xz4KdezUSvqpYq//bf/EN54fStXGJJJOObKKqpDAOgwOomBs2fMAjS1tJFQoMcIltuKF7hdyklQlLBZo4BPAqHkJY2NkDtjVtvOLc+LZVH6vXvJUuv5N0SJ1hW48FxpNYekjkOgGkPmTpL9K8PqnyU9f4kMXA1ZyAtYb2uDkBgPU/0l62NGwaYEm91KGJzEwptR8MIF3YZekKHxgRK66ZC4nMLcPvvexOuxNXKDogTMBG2Fu+9YGuq7cU3mdBhLoj1SalzWuL6u1oRLyCWxzGrSSa0kZ2OYQ5/DMJRj5b3KXpPSiEl4t0GAW1ZeGfaj6nuDSp7zZBp/+Vd/I5zAHbztlpWhq6ML5upg2Lb9bd4DH73KayyvAVYVREhBqQymAsqrWPBxVUFpvaU2VO8b3BEVC8sQvPjc+utb7nff+bGZ5HQCJs2WpJmSxHhPSeS4pZ0KyOkNb/JuSTLGb0qW0zXI7n5MBXfaJUkfqo9iSaJlUrNy+ZdDjMn7+tf/Kuzbc8QCOCUDKirqzJqOTch60tEUH6+5uY3pXP1YCapM5J8SDJVgwcrJuun61Pe4NdVBkq9OUazcBLvpAbcE+2z+nJuXWG3kMNlGplUYL15WVW/jNFSVchlfXML9I4dov4AboZjswvk+NsnmmZlvb5XpicXW88rPd4A6TRuNTDQ0liAzSlXP7LGStMJatwhurcukC5nclHZbyiiVzgiLHrg7NM7rwi1pMv7feHC463GCuyostIRkpbghORJP1o9QMlk+ZY3oQv5bEliBW+8zzkEfQicjq7/vEJZ78zobdvXgQ4+GUyePh9uX3h7mtM0Ju97bHvbt24UctybU1uAKyaDJDVE1Din2UTht/VnGRZy3sT3KssrNsiITN6Yv//AG4N761utmueOv6dY7/n0M/iLI8tqQvLWObkUMBJPdmNSSuGvi1iidxMkzMrpBPCsaLfZH+dzxvfM0oBck6WoWuK9hLQ8wkuNP/vQvKNsSQJUguQZgGUvNtaskxiXKwATcejjuc4hxxhAJWfAlARHFv5VQWkqsKE1vV3gK3BqiJP21/GhtqDqdts27mU2mdOzUUXrjObhLeJ0cvr0SFnod+diHDx6EMag2NmBokNHT5hKy/spCJmIsP7xete73g9O0nvFNpL5JO7Q825QPwKPvbnslX9wYwFiP6bkCsSnF9Nxe8vFVWO7OUKJiXqXSiSFmapoCNGklt5dK7iqYBlEO8OuYpKbSMU1DK1F+gb/TkVOMIgp5WBJW9NetTU1hH8XUG15faxx3FbqcEdyVpYuXwZo0h61vbwk9PUdCfQMsDVncIrlKAFeMyRAJME0oZkNwFSkcka9t8Y2X6+nGEbjlF778g9eub7l/svk1L1aw53egTrfE061mBG38OQenp8vT/nL6+yJbEsubIrjTvnUMJNP+ZQR63pf+MK9t7XjNlxS42UREO09//8XwypqNuACIbNQYhi8lYnJQWyo+1UboeqsmaXGuv4+1lGabBIcsN0meCqL/MfTVYjMiqGyuo1wTdB/SMlusgs+susFWkhQ5agMHTnJTmGyVCQa8RhFXuUrRLCjkc5w7fZpG7qgQyYiOXj7vwiYryJFVlE1MUZz0RzEZg0l/8wXYNpHZRoAo44h/Lesvdsqj3MnA1KOkmPSS9sR1JbrSpUmv7WoO8x/EclNBnyPOUIGIPoHkxvpeqSPHcAsaGzQ+hGBaN4sGwCq4Btiar0k1r7kmo7gRapIpZeWc9nYSOEfCutdeDr/w+S+EoydO4c/PCsso6JjNrbh54zo06oOhjaqlcoyN0Kf58NJ1yy0ZBdziva/ANolFcR/QmSk3BgL5tbDmBzew3Js3rTVwWypZflgC7rxFiEv0YdFU2rpqVWNgGgH7YXB7QiJa7/T3pa1+OsBMf8909mXSD4/BkjaS/11FwPS7/+V/IJDCf0NBpmSDUtqSXCq1rHS6tNsKunSF9hPgTdj3KCNItU0lVB6JHVn8YU3QZU2UzBGgJlho+aPy8TXU6Bq/RAU2dd5EoqiOdPoR/H1l16j6JqM3Uy4JG6Ui3iFeS9UmVfjtF5DDXqV9mQKkCavs8Ss/SlXtprD0heS7U8Gt9VO63aqg2GS5NLZOCbBjDKX1ly4mzyzp+8U4KLlD64mli8J8+hBWMN2hDDdM+6fgXFrrKuhAyKRQhWVtLZ8dKkngVKBhF9ujQygZ8Ql4/MtFTIogML1IzuAcrp6etYvD8sHBI2HDxjXhS1/6Unh767uhgcnJS+lcW0yK/rVXaH9BkD2nez4BJUkjPstV+dgq5cNaX8Ygmc/N3gnc1qnMbslkEpq5X9RQfu/V61vuTetX4xbGeTCJ750EiA5YB7deJXKvZnW1lrae/h/+fX6qzJWIyDajJFFP0rMuKUwVyP1n/DvjYYr+t/4uZi7zh8QDqVjRbVA2n1RRkpNcsmovvPRaeI5fGsNhwFa2jlNvQWeKE1ahQhUSy4GBPvw9uR+qiWQUSKX013Xwr8xdRL2m9/GeH6j+cCHKsXJ6X1XoSLctn76+rZufawjnTx/VKnDtyw2iQJe31PfVzFYS6aSNupZ6bhCX5CpW3/UT+NbSZIuzTm5Rb3vma2SBomWRY/mYvj+h/swgOfXqG+K0YbxtLH1v5YFaqyTBo2QIn2sebSG67rs9lOAmSQxlfq1cIq79CpI5hHUkcWaHxRVtFA5QHcQtNBuJbDU++DgW+3UyvjMbaozZuAwo+wnSx7lFurrmhb0fHAhb33k7PPHYE2Qp38dKtzJye0m4zPCrTa+tCZUMc+0E3EXcsnpGMSajHJArWG0F3GO4jFofBZRFgNvWQapJg4wo2vGw+vs3cEs2vPqSgdsB5jDWmOZ0vw+9ooCjlKstakInJaYjYRMiYyKPdhq4kwDS5rRY5XXe586LrKb67vossVNo+gYwIY1+3oDgn3tywi/ve55kw5f/6E/Dqd5BS3OrbEt6YPnGkp2ICtSXRFA5EhayVAOwFhMCKpurRE0Fc+9r4XyHCQKHkMfG4lkBT75lKYk3NJ4AACAASURBVGyA9M8qG9Pr6oqvbmgPVQ0doe/EB1zbNJWn7loHpL25ErCN0PNafUtOhfqqasqn0CXD2EgRZ0IsY0iiHjtPn9pQKfOVCRCTgNJnQHrRh6jLGIT7BvrPWsJDRiWKyOxmtvDX3Ri5SVB6t3/+06Gyqy2U4lNbuzQCSfHZJVL9cZOUYKm7KptC+8waVHkEloipOtGa5LC6Jy8NhPfh9HN1jBkkANQtdwamaALXq7N7Qdj23rvhJIW+i6H/BohpOufOhQbsCic+2B92bNsaGtCyzAXc1tqN51f8I6t9EVHVZVo9KGupIa5Xhi9bAYPO/DiGSmxYDCpf+t6661vu9etenOJzmwW1qzBaY3c3fFqWA8qibbOWMq95yx39wjS49XqRh7ZJXSltt1tnpw3TAa1bcX/fKcC2QMt5YG/Dm6cT3cJdC4cp2frKV/83DdJHCegI6nS9Sk2m4lPTz4gu4zNz0CpxGwzcXK/jUqMJ3PCutXVk7HBNLrDQF4dRxCWV4fos8p/Fget1pQGXbFVXavnsVqz3PObh7Fdi2rqa6vvuWdltevG3tx8JfWQmG3GD5HePovdWUUg8nHHWTt6FkM+RSOcAnURDZmSsz18sYHB3xNfdDZOCLzElkwYk0n9JiwixO9KnV5GcueXJR0MtpWylkrfav6tkbtTav8nelaMh6a5pDXNK623v9Rbl0JlC2Af9x2lXwXoqW6jiA9biJIyI9qdz7oKwdec7yIjlglWylhWhDX67pbGF5vhvIXk9GFo7OsKcrm77zHKz5HJcJhg939dnbolcPj3vmDhvpK4Wcyo3oT1XaSPPuPp7a38+cEf3wzZfL2uLlQeY88mxVlGfyaZ1u0syKXDyA2G+u14geesIaOtyNMlz54PYCOK0n/9Rmpb0xqfpQHeO/EDuP3Ak/PEf/x+sMVU1WCC1YhBnfVm0nqyzAUqfbVaoRmOiw+r+L36eigKKy0NDYwdBYwVBJ60WYFWiFkavL1+1GOteChVmbSBMoESRbB0zZVoXhN7j+9kE/p630PuWUQFfinty6QpcN69VCTc8wATfEd5PjEW+aY5igsjbOyPibpfz3O53S7TlXVrVz9GNQl7q4JSZeg1ySNP67yTjbrZCmn0A2LXyltD90MdCLf628F+sTCHvoeqkEvUQkeaG56yGAaotcsGYbhf5M7NIUvVfOh9KmJUjF0hjUlTFdJrsr26jufNvDm+/85YfRjrQzu3sDI0wKFWs6U8ZrzLAzKD2ud30bmk3OYbeb5SKqIuUrp1VtwBuAt2QurFUsqZeKdbhlXU26a+KSPi1+plXbgTulxzGySI50CLwplpOdwfyr6cr0q7NxALnD0hamum+ehRPTS0xy/vb/hny8trpGTn9uwPBG7h71Xvic2PZLIjCIu/evd8owEHArSBERQFlsB9yp0bw6eTHyUKNgb7ZtY0GnmH0ymoxoA3M0farpaWLd6M2UsIeAG7PDVjE+dpNxGdQFY+uUlWsqx1EFQeirgVwY7ktISTfPlEUljAXXnMkZ5H5G6dx5sULBGLcFH6r5XloA7PdjvHvXFtiHHYiARZ4tQaeTY3GJ7WOyuKpFjEFbuuYpTXSz/BvI2RH7//iZ8KlimISW1hWNbRUtpPPO5tKdlnFMv6ujJtHVZGVkrjiaunzXsRNsCp5AF5CfDJCewYTPuGOnIbjFxMzp7M7vImMVoF7KQzVImo1Ra2W8B6vI6ZSEN3R3R1qELPp71WsPUxDH/VI7KUBpwoXRAEKi2oDKmpwjKJ1mdNiGdUkplj99A3A/eqaF5VnSF1vWijBNR9M5q9OF09KBOT9mv3nItwjINPqNQdlYpGS2snp6r0I7DS404yJ/t1aFNjhisIr98M8oDS7beB+h6aQf/5n38BKKqWLaEkBIuDKYZGU8RohzS53QOBuaGi11xwaSsDNxpRhzVsJDkepFxyFzZBqz1aEwxQ13KrgVjcnuTtewTMWKuvbQuvcpeHY/vd4H/2dZ3SLsXY5RPpXro0SSI6S5GF6Af6qV8jEtUnC70SXnQa3DlWONPUl/FHTigjcEnSZEcpngqNbJyLBXjdhkCIJoEjIOnCxRlUdjaH7vtvCON2pagGzunGp6WY1/QZrRIHyPmUwQpWAW0N/R6E6Ozs6rYjjHNZ1BgxMLVlcTSTuh/67JMqOn+nrV9Y3hC4035t/8rrx3x1N7aFTPU0UsHLLbX5tLTcahRD429X0MFHzII0THKTR/QC9As9SmXQFK64CBlNkSsfDgRzFGKhgwrKTCWnxyjNrrm+50+A2TjVJoNgKWe8L7ayhKLki5fP6a05WWJtLIGLdOdRJqkRFsXJvBUBZJLXNTXzlj+a53TroS5U4/hn0mv45TPppWopY3eMVOD6XUNZ4Imzesi381d98i0wXbol8bP6lBHCVkVCRS2FNYFQvCTAbKRaWdb1A5fuomqZjgatpzFjb1Mni4m4QMI6KjlJ7MCsCcNmo6iurCAzV0kLWe5wEUI408oLlq8Lhd39KywMVFuP34jPnqJGUDtyCJnjtqwSpgwSpUeORPujWy9yKgI3tNtewlDT9r3zp16E1h8IH+/eSxj7Ktc6oPFsmrm4eUNyzPpvm9ur/zKlJblitucdR3kZO89Q6b781lMxtRFvulfbK3hbxOQXC2bPrzS2ohkEZodQrd2VWaGpqAYg0ylH32eRQzmluNUD3Qv/1IiPWBxLHXY7+u51WcRs2beD9JsLHVt4Rmvl5NQu6QEPNrW9vJtCm1yCMiuhWidl0EPuRJZxhduegssUA+yq/5ILpFhFBKh1OieItowQ9obX62RuA+7W1styewo1UnqPKK7v1ZRRaAvLJllZaFF9GfYf/LwVu+1tLLWkBeX0Dt7QfHgj6e069HaZYboNlpLe8YtGsdDqYTFge/3TSLpO1euX18K1vP22Lc031jooV4FIr0HnoGc01AeAae9HQhJ6CTVUaXKleuSuNzWixq1GuCbS4MFL1WYGtUYj0OlFBRyLEkr8o5uEKNZBFMCg33/ZwOLwDcMuvx5pLIZeTdFZ+Jb72CMHpwNmT5qcL3PGATybDtOaTXLeYqWuhqbkxfO6pz1qhcC/y0Zm4FLMA4wcHjmIpeT3AcJFmOddUdWMUbjwa/lraL6NBWU+Zghw1k0seeyA0zGuH9Si2CqQhYgFZbx1YuSni9FXe1k97uOJhZLFosefTZ/yC2Aysdy1CqjoOsxJ2Gqd9mm4CimlUeNDOjHq1ilu/8TXzvz/18COhEQut0dx7d74bjlIe1tzaSmeALg5QrQFcPPdpGmCePH4MN5DWdlIIStMtDboZS+0b3V+TZ9CNKUO15tkbBJQbX3vZEDy9lYKBO4kJJz3oJPJ2nLslj+A2gCdJIIvXJsEtyy1ws1k/B7gnr1eB28yTHzB3iPQf+Ur6eED8H5yCfPb7a8Kz1ExawSm1idrcWfTOqIT90GuPEsiJTxUlOLu+1er7xGXLQuud2ubMA4wo4xQo4k+PAXAbtZ3UKJpvz8LKz6yA71aJlPz4CcC77O5PhQ92vG0UoeYxzgTcJaTfZYHKeJ8BfNIhDpIJgSxuSHfJ8idVcsYr1MWMhLD01sXh85//LMEaZXBY4YsjBLgo9U6d6g+XkJxqCsIQGdZ3Nm/xppGptRK4Pbj3mew5Xrtp2aKw5HOPEovkLL2ur16sZg2Z2hzugsq/dHhOYGWHzw6GksExRFPlYeW991Kyh2QAEDc0UtRgVT/w9WRaj8OSDOBWXGI41OIli00zsmHTevQ0Q+GJRz9pMtdyWKhNG17FhRkKc7HaDTAn1RwSVUGpGv740cNMXWY0N0UMAq8a3Nte64Oz3heHaWKkvbQ/elHNmhtZ7k3rX2a/PDBJazoELBleB6nckgRb9rvsdAS3b4ROlxva5HX0mjoA/KuDW1k4F95fz+fW+9qgJrEDk/5NfG+9mgdZbv1jbBDvjpnh7//xhzbOQzoFzJl9zlkENWWo9DRKYxQgmtqPKLwWF0TFCqIClQ0rwfo2tM4xnbfovWsqloZbVScAZS6Vfje+lev4Mt9fCg+sJ5RslVG1YeWqT4cju7eRiaTLFFzwLAAfBVdlWPDeU8d4H0/7C4TTLbetqZSXZjjcG7zvPjWzXEFzn0Eb1qrbSMGVVezTEu7ICV3nJ8PubdttLrztWxLAGxduN7JGBPrsy4WPPhja715h9KR6gVQBRJuCoL2h74iq0tvhoHfv2xNGBG7m60nKsfLBVQjCMBasufx0o2J53QHAuO/gPoAM24R//LF77rP9e5MSs3588E89+HCYh8HQvr9G8kbN8+fik1dST1lPvelsmKQhgsljqAZP9tD1C8utlmmqcY20sw7ReQ6P3s8EBCo5wzi98szq6/vcm9Y7W/KhlPfPAne0prIuZrktGjX/yjGeJHEEcv5sE7cEbrECutqnUYEO2xjQ8joG7MjdxkArsUjaNE0FSIAdc0nmndtJLAp/9+3vhZdeWmeKPnNL9E90F1X94iwAp2SI6RjY0JrZcLxw3SoHuwrDUQ57UkuQqem3yhz6qAvNeZE1U2LDW/3KTZEPKMGPAqWLAHaEtPKdDz0ZDu951xSHZaQiS6Ah1cBGySKt0VlqKic4CDaHMfrEk8yI2Wq33JP/Fqzv9rIVt5oaUbeAGkgOnh+EO0bcxKRgWLJwEF/8wO7dFmzqfcx4WNLG91XZ4Zx8fqi7B379F8PsdjTsWNDTlIDNX7CI/n0l4ci+g6GlE66eooXG2bPDm5s3h/PUnw719IV7P/HxUNHZZq6KVH7K1hqLA8DO4irtpWpHeYQSYot7Vz2MbmY47Ni1PfScOhruve2OcAdqQGUg39i8EUqwEc67E8qxgrYS9VZJ349MVu0eTuNzX+YmKOVWUMN/LYMMWDGfvw/Xx/IsWjtJRLDeNwT36xtXY2yTJIoJagi61HgdyydfTSdeFePq2qRFl9ZW14hUcfI5dd0qoaGZKVpNOyT8zwbbK7JX2Cn/OgG3PqDrJgx1CbKT2yAmhBIhVnRJ7PAl326TuBJwu+W2GMqtHRTZX33jH8PadZuIuAkEk4pyHUCleaXptgafmtmCT6dC4TLYAQsoEfJUAexqAG7yS414ln8tn5ufscpyXkMfXLyzZT1ZH63BKIAbwWqtuO9xMnDvI/vss6Y6xVT/KHCVIF/0V3/vCRIS6irlX9HCxiDaeG7rO6L/c12J6XU4pJW4Da10sGpsbuIz0l6hpgyg03Do/EjYt2tHOEGnKNNyy6CY4REf4LFKEfoWvcdCRo203XaLpdF7z5+x+KOurgV6cozq9hNh6W3LwzwOk5Jtb27cGE7t2BPGh9CK3L6MX0vN7SsD3JbQsb1jZuaZU+HAB3sc3KVV4Z77HkBacCG8v3cXBdPHQydc9mcfe9KkrNu3vR06OuZQqtZqdGorz6Ks9cmTJ8xy98Jxqz+JCAjJHPT6UmAqcdMHi2JddeUWSkAly/3sDSz365sScCelSUN0+ikjsFh5+902bk5imO1b38JXVEQcqEWsDbfdeQ9yxSZAcT68yweWpaomEIniK7MYskOJWyN3ZMK4YgWUnERtojZXoDdzb6Z70i2KKsNJ7CcMigARg9HI43q21DssyQ346v/6y/Dmm9steLO2Bvossma6dgmUXMyvzkckXvDDywmMVNN4mWxaWyf+NmVT8vkmYE7sEChzKeGUdX0laSFLiPM3ArgVtIrzlf99FRAuuuOhcBo13JWhXto7lBlDoqu1mKBVPe/6Th7jMT0r6Xx10s8veT7ztc3fttWx/7luJMYffiBUMleGsrCWVgzqiX1g915uBek6PDpKxyI2og8wX4N1uZdJaEUNavl20ticSp69ihxA75FT9FoZpIH+nWHRwkWmeNy25c3Qv/OAUXLLPnF/IIK0g1aJMSvH2ooulKamH/ru0AFNoxhCGjs7LLvjThNPHaCBZt/Z01bM8W9+61/Z+u7ZuyfM65oP3Vhj+92Mhlylb4cPHqBg+jD1luhtVJVj7q03UbWZQOCmn+ebaV6Bu6AaAXdDcL+B5TYw8UvRrjJ0jz7+ZNixfWvYT8XzzQsXh+Urbw/rGeMmP+ixT3+WE/jTcIyeyQvRDSy+ZWnYiC+lRpIV6ttstJP7lHIxzEJJaqlN43e7yhN/wg5Dcgg+zHEn0wUM98nrJFf49ILgCZ1oTlKOa/F3f+8r1Ocd4nqDLkvUch6ouS7GKDYroJVGhGidDRnGR5Yf3jH3JhvlLOBLRCT3ZQIprKQARVZ1opFztPwCLGIYrL5Ps3TQbwvcc2+5k8bpSuUPmSZ6DMtaBhD08zk+Xx/XdGRwvBWz3zyTzyd/O0lOCfx6bCtAkJVI1jIx+c5MmRcCCJIbT1Sofj4NbmuCBECqO1rDwkdWhdKmam413Chu33JS4xVkDY/voxKfZ1p+522he+5cgkRuPTQ6m59/JTz00ENhhM61I9SBSkNiGUzcEu2lGlqepQ/JCVwKWe5y2I+baXEhIyZwD0ARnjxxPPy7f/1vTSx26NAhmm8iDWYtr3AwOrs6LRN5YO/7MCVHLYmjtTeDxfNJz644SRnM08dPkO1kLVQErTgC631Dt0TgjiyHxtA9+Mjj0DInA/w3lE81D3ApLFh0S3j805+zhXzhR98Px9EGqA/HAL7fk0/9EkmP9vDSc0+HFq4Z85dTltv8cWsh7L/kUhgdmAA1Wu506j0GuGm3xA5JKlCKFtzoQR0WNloVNP/x974KuD9gdN1Z85nttYxvz2f/fJovaXSCzGrArRS7tNtN9BG8ale7kgVyPeiLTfAmcMrflmsiPMoVGb543uivcqyyFHGydh033RrOMxdGN0Mx/r0qviWftX6EUIPne3t4CqcVrRF/8jUJbgmdtC6J5TY3z7Iyea5/8kAoNkms2GRnWwHC+PgE9LyP/GMdgiZG+92EvJUWftYcVCNQlIgZI8M4cm4IXQy+dntzmANH3UOAem3gYvjJaxtDe9ecsGTVXdZmTf1FBDTxzNKpq9fLKcA7wAQESYgr0c20k5wp42bRjX/k8CGUgn3hkXtWhRWLlzAR7miYN3+BsUdqDd05t8tYrd27doZTRgMO+qFlLaUX14PoYIqy7MGYmtZcxlA2Qen3p1++fkD5xoYXjS1R00eNpPu13/zt8PwPn7UU8myyRyNcE2c0pnn+Qmsec+bU8dAMFSTBfh8dlerhij/1xJPhH775f0MHPmHecsus+DYZkFO6YkvFT25iFE/5huQZm7w4P4Iggjte55PXup7WGJnS8J//4E/CIbTEF9Foq2uqa078up5MOvFnXatFtCeoMXADVKL91o5uPiyBo/l8NLNUWzXALaGR2h1rTrp6jOuVNIVBvTcqCRol+BET0Tp3IeBmsheZv46WGtLsF5gxiXSUDN8I3ZuucCBsx1Ic90dabk8mJFZdm51vTmSerpt022j7Mk23P6NpL5IF0/rk1LGWW6rzzhWh856VuJUV4RCWtoOMYwkxxPBZRmEzJbgKtV9LRxvyUgqkyUxufPqHYeHN7DlGYD4/O4YrNoTrocMia6sb4QLPdwSXQs8vfU0jTX2q6X1yDmZDN8A7DIxSZU416/ZLn3vK1qaru1vwtClxc+bMMf76XVSCJ+neqpZqcgljhlbcuOl9OLBnenrMLTHXTYuA5X75RuDe/NoLDm5+8NjxnvCJJz5vUeuud98isyTtBZXbnNgLyBDlP9bQe6JMbRH4mZOMT7571SM2I+VHz/49Ga6OyYAywknwjrPJPdBxbbe+bOajLGvyS3+X75OSz1YaMBNLPx3YZsmSJNGxk/3hL//2GYKTk2EQcdJV+GZ//SQhZO+nlRG46XEHg6IkwmWBm0Vuae/GUniXV1l9KdPGLSEj0RgBIsyIgmdx5JdhSNSjupw/q2Jbfn9r53w28Kx1PL1nxTwKaIvDlp1H7GCIKZmJ+5JQAIl1dhTm3ZLIQPlBNN9TKXcbA5IkvJIr2zHtQY3cP5O5Jrdjgm2fnKDpvRyuNrKSzbcv9ubuWN9y2BdNGhsdVNu3c+EWXJJKjNkMXCk94wt/8XdQpXXW7PLhp54IVwH3RRt9zUAs3BGxJqq8kTuhAgytcVtnFz1Nypg3dCgswEL3sRZncFtGSBT9y9/4FxbDtJDA0TkUFdvGYRjAQO5kTN9ZrL91nYLT9luZ3IB6M+pg85xyS8Rzx4yraMzVN6IC33hV4HZQSSfAk4cv/NKvh7WrX8AHUg/magNWBF3sfqRBmk3ocx946BOM4fgBABmAt/REiW3YpP2QFiK2BdPvrueOgE3LXR3cCRBTmz4d3NMBrnebCSPx3R+uDTt3HeEGOkpwcsKzjiYVFUjM83Zw6TDzS5F6BVSgD3MawXLNhdWR8s3beCmRINZEz19MoFmEBZIiTp1IVX6mniNqDyb/lbwhmbdOA7yJimBmKjACF0agAs3yHHaZgDEh7hfHryk+dxJI2jea0XFwpw9B2hgYyPV52b9oPJKiQwCINgSQKFPYuLg75G5uIwClEFjvQWVvBSTABJTbBdzLDirgO7vmsi4zQj18/wvf/A6Nhpaaa3HHpx6yJJx6D+pg2y/WZxBC4QzNddTbXKOzVVlzkYLeQ1CT9agA6zB6B7Dsau/wW7/ya6Y8bKBkTRiSz93Ef6s5z57du9B8E0zi2thzsH4qXRPLZJlv9qAPw6sWD1Gj/nNRgZvWPmcBpX5pk04REHWgx/0UQeX6dS/TZLzHpsRKxBIX8jxUjzJ59z/4SNi4fl04sGcnLkmbBVpxE6JvOB2YViKVBFMeT7lFSieQJqmxye33//goq+20IpYYy/oHf/w3uAuzCHJoenn2uCn6XI7rbpeuw6hq1PvpM1ZQRqUGL2pn0MxVDeXi17zaDFjkruzeDAtWc1LHQWlOiCqFRrsEuDW0SdSpai8r8K/1Oq6wY3OwgJd57RLxtAST8UsMZmyTkX5EW5dJd8QcELOICtHTX9PlwPHPFkjqoEuDAZBK4JJF2V3FxSqvrw7t9y+nqKIejccglGKLzZzsP93HGpSZu9Le3mEs2Ild+8K2V98Iy++9Ey3LibDykw9AdUqei7JSyS0+jMDZj2UeILup/n5yf+SWDHIT9OBiSG48Z8ECgtMLjNs+Fn75yaco1KilyLjW5LSjrEsTPPdBKnb06xyvI/pWXzYS3CqfUBVyu1whO3kGgyWHUG6RvmRsX/6nl67vc69f/X2MmlNNCpzUu+0UtMu8BYvDJx//jAWW5yiPUiGtvjQyWtf3A/RbFrD3Qta3q88cC2TBXYrZmLpxUfbq4HagTgV3/NkIvGnY/tngJmA8c+5i+Nqff5dFY0QI4qSBgZNYb+gxm4SgwxuzqrKIUQPt/qVuCxNSIaiP4B5j8+RbyvIr8aSWEFbZwxlXRcgVrIzeR5JV3QICv9oPx2yuuGUHvo+9GKQKxw66HUaBL2+586CPNGDeVfFOt+6ixfVNH/60FY8KSVlutVvIqT5RQLDK+ath8SfuCVVU3swi4VQMlahnRuVliZHyqjLcyxYvKHjj7XBo685QzWhvgfjepx4jdvBGTfqz/Hsd/IHzFATjcqgxvOStdRyMYRrNn6F3tnoFtuJ3i7bsYZbNw/feH7pp61BPBb1yJhqkVQvl/MGB/eEDqnOGeK1R6MIIbmlyZIyUQZUxObJ3n/VF+f8C97oXv+ehSUI1GcCJ7k8zFmLeTUuM+pMFP90DjcVDdc5fFFYlFvt9qi3aWlts8laas40bETctHQjGrqXuQzu440lMb9RHvcZ0v3vyzxzpbe8dCv/0gw0EPUq+UNVBK7BePrN17ZcWzvzuJFCb9MOxyLAdenYBtJ75LqqhFJsil8T6JopVke+KFVQ7NfmAY8pw4saMGLi9n0kx/qFyCxJJCeC+CZ6lVVZyiCyonslnyyuLmGdLpoN7ki1K7NJ0Sz3p+iWGJBoDjz/8MUW3SXYgu28FxGpDRgvl5Z952CpsxMOLCryE2lC3U9f8LvIaKAJhT3r3Hg7vbXozrLj/7rD7/d3h3s8/TgZW1GjeagvkChbFX49qPiUZ2Uos8yCx2QC6FEmK1et7DoxIz4meMBfDcffK20IzqkPFAroBFIzLJTkB43KRXIOmT8jlUV5EhR7FAFy6cn32Q2RgZ4lFEfuTxB83tNxrX/iBPO5URO6JAwH8TG8fMwwXG8DXYcG1YA/SRHwDmlwDdluLVXWn/UeDa7LoZqmSQDAPcB9/4a5JjOv9mvlZ4M6no10ZGA/S5GtjDV9euyWs2bjdxtq5pZ4gWdHDBkgeKt7aEwDe2D0GmU7rCQ2y6410Z52Be6MeGgK3WhPLrZEFFrjlc0tEq6yltCtqByGaSs9iM7bUcoE1kp9rc29wB0yBAbgvDKgvtT6Bux4/C9xOhBjHY5ifWjyS972nW++41gK2Mrc5YgQVNYgG1f8UzI2wDss++0ioIfFThNswm74hI8y6LxbdVk6hAgGkLP5FUu471m8J1S2NoQ9K796nHkc7E/sP0h4O0A0DaAM3DMoF6T54/Cp47iFiMZWX6eabgYWeM68bK80NCNP21ONPoBCsM0ZHINbvAncfiSC5kGJddFva/E/AXYFmXpSjOlEdBtzyuePwAuHlhlTgj57+7rUcghnT6yQmxH1gMQLuonTftNh4bn0J2LuZk9LejsWmGmUyiJnEqYDjL+SWeSrToe/3Tq8mgYlGa4q2ZfIvk5+NG5n3uV20FSvh5Ur82V9+J+zYfYRyLnTcCbsh7XQ/SrxxGrxbUxuBWPTk5OGTfNR7hegjNyB3le8cwT1qDWG0mZr0xbMq+aA+I/jVCqJUhVMPIIbYaOlaTKSlTKZmVcpSomRSImJczMo5uSXy812vPQnG5BkdyPp/aXDL7uor5cIkVivtwtl3xACVl9ZtkitKwG0lauL11bWKqWv3rQiV7J1GYGva8TV0NOUknHJl57dxQwAACyhJREFUcivqSaefDQ0k8jYwXTlX54UL8+5aHmqYsCCDJ1DV8cxiTJT0u4TQaoC6R5WZqUuXevhpWoU1t+SzNlErWYqF7j/TG37tC18ITRRNC9QCh6z/IdwSiaKGsNxDJHF0O4jNURmfDotGkkyQbzi4+30st/P4TtX+HBnKRx968FoV/pdYEQWOqoyopRpaml1lHPV1lmi3WwIb6J9d78piNxuwTTyT8CJTgkAxVImPaJF7UjqlNmK6lvMlUHnL7ZXuOhhx4/P/lge3MnjKdkrArjksxgKGwcvXwn/9/a8h6EedB5ClrCstqebl0HMwXewKgZ9aDmixIwth1lofzRbaXZYm2I6ZiIhU9CuxlNLq0nhIFqtbS/N1rurgA+qr1BCOkKRpIYjqR/cgUMsayc1RM0mBImfMCgUNVP/IcvthdrfEGIvkVouHORZlm0sWD3b6pNsByNOCRmqmUu7xwJgeQ5SmyRJ8Xa1SnsPa/rGloXr+HBt0etPCheE0xcoNs+kJyA3UQBLuIiAtHhwN2zduDjetXBb6KGSmXiHU1FN5Q0CtuaO1JGvk6gyQsJLuup8AXlleibWsgENWm7fVbPha/PBqvl8c+SP33R8WcKAkjFJ1/YBqJsmh9CO+UpHCOSy4LL5aKKuJvUr55LOrWc9hJAYyNDMpSrbZpig3X3n2BgHlXbffgSsdW93qh/PjKdSYvZKroR4NQ0NDA1LIVugiagWJeJXvj76hL7BzrpP+oDLBKcrPdCUpcOddGbdK6U3zTboeuEW8QRfxfpKBPvPc2vCjFxloSnZRPrHKm4opapVKbpi2DYO0IBBfbQfRVIcOZgd3wkrw5xYylHJL5NZY0x5jCLgiCSTLsMZjAHWcN5XPPUap2Cjv14ovqeyaih7EyOQkLMKnFUcjFkKzLKVzGeJz6Jl8fZzNmJ5+zz+xI3oKFZCAfIosWa9krSpwc5RcSnxuWW6vNU3GCSagky665bYloWnpzZYhVWs0/YxqKCuQCcgFqG6uD2d27A3bVm8M9+Nr07EzHDp22CTAlQSD0uKUU46mIbTKWKoSqY8WDhp/KGOgDy2A67Nf5TBVEhDqZ+ROdMNG3YNKsBoGRJTeGYGaA6KCi2ESYr343so3zGIt5WtLF16FsVUXqsO791ifcxWBaAnV0WvN926Qobx95W2sd/Qj/HfbbqWcE8uiD2vdiLCI0hHXIYlUB1DNkqnld+l7ZfXL+NBy+K39gn0At04eQDn9ZdnJRI89Gf0k4J5qpJI7OvWXdiAsUeF1hJYix3r+zn/6ShgYlq+G1cRaqo+0NlZqsktoXk4zAsPAbbSani1RQSrNniBIYGhq7fK2CVaMQB0fV6xET2rRYJk5rMo16aLVpBHAjvEeTZRbKbuWg5PVqkukBEqs56DWSq2LZbmHKVJwcEcef+qh9oWP6/VhYE8PIifjEwOSfJFEq2ISHt1GyicQT2gvktcWXd60cnFoWNLNgR8goFQbC2pGKQOT8Ela7aLq8tD77r7Qi2jq7l94PJS3NYTDhw6i2DuFPJjED1beAIuroeY9cvfUl+QsN4D0JTY4TNSyIjkpR1nPKgJNtX+uxVB+fNUDoQm3RqSlkjwXcekuo3WR/PY0RuKypApYbpW1qWuAhgZo4sLB996z6RPWzdZu96Kw7gc3APfK5SsishNrFi1LYj2SrkduXZVtNG2OBTzyVM2HTuaHiw4U0JspjWoiu9kCl1rLaS8lY2c/l7iOaV2IGZvkAKTBnvbHI76jfy+tyizbPFo5HDwRvvq1v6M9F+13kyGushjym5UZPadG78MuokpCSmNDbDKwgTsGqTmoMGbZ6DrXMCJYFnWkUgMeBVACjErPitUnULMUKSq+xveqHrCXEqlZBGjmdilBwRKWUbeZUz89rPwVXBhZblnUOEo88u1TAsPEsKRzBPHZPwrcQpAOqj2D8hDJOnp3KVltWWYHtzE43EINy24KDfTkHqK18JJbbkUPrlZvuuU0HIuhVPjW21/aAOc7EpZ9clVonN9piZZDCKFG+fdK3NUG2j6XkR+ogh6W/kajCft7e3G9uM1wa7TSNlqdzzaGTy9xllpsSET26IMP0sa43eoiz6kmk/WRjOEodOC5U2Qz0TLl1NUKRapqT8u4JYr4bAd37LTiEZssbYoxJgg/dyPLnYDbTX2SqEk8ad94b7UWXRABxoHuFij+u1kP/s9SwuZve/AkgZUyl80tDeh3m83FqcPaV9KoRQNNi/EP5bJElVw6eJxOB+bBrYoe3QLXwo/f2hm+/d21SGqpsLMWCCwoQYmCvkuQ/2rPMEM1kHYc9dnccssH96llfrjUiL4JcCugVIu0ESptxvl7TT6Tv23Nd9iIYs364NGH0K7MwreWC3SBa9WEVZLV8jyXNU+eKp8RXBI1nr+MrmQYybAqyuXB6XUs85b4z+n8QPw8U2+xvG89BewpcHs9lnnhCZfu/QSV3TRwWyU+/chXMBK7keJmbqEFC2+xz1zPKBDN5FQ95FU0H/s2vY3MojbcQpPM2a1NVNucM3Cfw/UQ/1yr2Tn8exWGqxK/WDNuzhFU9pNCVzcAMUrS40jzf4WM5SyAqPitnD1fdfc9YTHJnVIM4llEVUoc9pOdlNU+h2BLbo6SOLW4wcVWoFGJopKa0Xd3mNHx4Fg7OTOs/9ENWjusvHWF684FZN/qJERMLS+AiImeeHVOpfs8RLLe0AZ8g7/JODxh4eVBMXNnYyY4ydUEsq1oeiW4aqUCpJZ5kGImomW3A2d+vP8eU6/272xKERv3yrq3wvdf/rGFaqLeLmJFpHUYw/IqResHMLYTc5AoMLEiAHXzF68qcGP5m1rmGs89gQZElTYCrErPpONWdbzYBlluCe3P952gb3WtcdtjaFh0DcvCy4KOkiSprWvCMg3gz5aS6DgDHyxK0o2Fsyb5+ETvP70dRhrEaattVt0MUdKVK7Hc0b+yG9W0GVpHDV/yZ7d4ne9tXrEwVM9rDeOAWDqa9s45Vh0jzclFtU9gYOzBN7aFWbVV4Y5PPkirNZI9WOfjiK16yBJKjVfEga5pZLQfgK2jVMxaM+A7K7A8R2W/QK1ehFf0u34xiVgfoAKXZwUS6Xs/dhdtJCronXiGw8DBQBp7jn4l52HmLslyY/RqmYmpjryKX/A9Kd+j0oj1t8ZIlnWeETY8f4MC4ekWIvtztgL/XFfgowLwf67Pkn3ubAWmrEAG7gwQBbsCGbgLdmuzB8vAnWGgYFcgA3fBbm32YBm4MwwU7Apk4C7Yrc0eLAN3hoGCXYEM3AW7tdmDZeDOMFCwK5CBu2C3NnuwDNwZBgp2BTJwF+zWZg+WgTvDQMGuQAbugt3a7MEycGcYKNgVyMBdsFubPVgG7gwDBbsCGbgLdmuzB8vAnWGgYFcgA3fBbm32YBm4MwwU7Apk4C7Yrc0eLAN3hoGCXYEM3AW7tdmDZeDOMFCwK5CBu2C3NnuwDNwZBgp2BTJwF+zWZg+WgTvDQMGuQAbugt3a7MEycGcYKNgVyMBdsFubPVgG7gwDBbsCGbgLdmuzB8vAnWGgYFcgA3fBbm32YBm4MwwU7Apk4C7Yrc0eLAN3hoGCXYEM3AW7tdmDZeDOMFCwK5CBu2C3NnuwDNwZBgp2BTJwF+zWZg+WgTvDQMGuQAbugt3a7MEycGcYKNgVyMBdsFubPVgG7gwDBbsCGbgLdmuzB8vAnWGgYFcgA3fBbm32YBm4MwwU7Apk4C7Yrc0eLAN3hoGCXYEM3AW7tdmDZeDOMFCwK5CBu2C3NnuwDNwZBgp2BTJwF+zWZg/2/wBKq1GFaDbj8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9462" name="AutoShape 6" descr="data:image/png;base64,iVBORw0KGgoAAAANSUhEUgAAALcAAAC3CAYAAABQbs+fAAAgAElEQVR4Xuy9eZTk2VXfeXOJyH2rzNpX9Sp1awdrQSCEGQE2GLOMYQwezBx8ZryM5/h47DPH4wEfD7aPjcdjGJ9jYxAGLAm0bwipJUDCWnpVVVd3VXV1de1LVuW+Z2RsGTGf773vRURml0j4l6NopSoz4he/3/u99333fe/33nd/Xfat17d64M9pD3T9Ob2vb93Wt3rAvgXub4Hgz20PfAvcf26H9ls39ipw//J//tVmX0/RXvP2d9hGqWpzV561Bx98s40eO2a3Llykxxp27KFT9vLps9Zb6LPXPPZmG5o8YF2cqbe5bU0WA/106Y1v8nrVZ82mH6lvdPFro+Or+dgmx3R3d/t59Xuj0fDf40ff1jkafp5Go8kxcfF8jI7Pf3ee6/5N1Jf14y1Kh6QT+r3l63FU+0LW48dynH/eZTTD/4170PWb1tOdT9dtTW8S//bonrk/fZWbb/J7Q/e4Xbfmds3q1Q2rlVdsfWXWNtZWrFGpWk9xzI6//jusq7vIWTnWT0vPcw6dp9mzbTMXL9jG9HWuz6c0Qf3nvzRpk7fDR4p/e6ynp8c/109vb6//rXbT43zcy/tmC/Pz9h9/9TfNSqtWu3fRehtVvy+1N3q/mzM1rVdfsW0bGyjaSlmXa1hfsWaVWpdtVRo2UOiyonct7aITdI3OXo4xU9vipe4TqqyZO48+U//wXtxTvD72MhfoeL0Kgb/6ux9tFtVBI6N26tHH7NLpr1gPPdE7NmpD/SM2dfCoDe2bspXpWRscGrDhiQlr9qojdHE1VqcMEH6zV+szfSe6O7CklxDh7W1/X6cShjKQ9XsGVRdta4MtQNncjs6OszBA3QJafie9rw78pqxMF0vH+/2od9uAb30vH5NvNBCT2i6gbae+YMhf1R8BSQFD5+tR19UrVi1vWAkgl0rrVq2WrVapAO4yn1X9fE1NUprS0zdmJx4H3BiiGGi/c29mD23e7q7Z3Csv2/rtqwA52u5A8NtSn8Uk/FOBG7B3c/zszKy97798wBrry1YVuJl4flXO3wb3toFdjt+20X7AvaXPAXdv1arbvba5Vbfh/h7rVVsFbhkptSj3T/pX7dN7YcxiAsQQtg2OwJ2Nlz756MXqnwzu//zZLzX3Dw3ZvXt37C3f+R4rLc7Z3O1pmzp5zCampqynv9/nexFz02QwG01ukFNuY2Vq9YYVegqtWd8aczWpY3DzbMv2pmVmhe0dFvn+E0SDmS24D1UnbhNY8uRoT4L2ue73Xm6rd1+ebTtmXcfdtACi9zKsGMSWqWEo3MoEdPSjz3wt8LYD+sY294o1q2zaxvqKba4tWmWzREfWOXDbLVVTx2kC6Dv0i9uONMDdfSN28vXvwkL3OeB3TGb+qHfXbeHKJVu9cRlQB5ADGnmy5vv0qfXNLbc6A8utdswB7t8A3M3NFduavmgF2q9vNzEeaqPa0G01K/A30yss9xZvsooUuitWA9wbgHt0AIxwPh0jY9Zefds48fU/tdmBn22Nd4AMls4Qb2qVEW72BPcnnr/cnBodtukb1+zBx95gxQJrZo1GFJhrbkHDOjTqdatoyazrBn0C8tNlI0yMYrHQiRX/vXP5aAM9Laa7rGoLRh0TIgO688T+Xh6w9HvQgPZR7Ymw45sx0G4V8iBn4KS/NUlaljk6MbpVv9AnretoGdFiHBbMz5vPKQvGEDSwyLV62bbKJejFptXLZatulaxeKdl2rcL4YpGxbqI1fj/pXrbpcLe5oNrP77RPn3NcYRhwfyeXLnrDoycDvD4+AGrh6iu2cv2SW90WuLXSxXTreA8aAljUHwJKpiVOU9RHfCZwz9y9Z7/xG//Vusvrtjn9sltucMzKICMX4O5hUuno7ma9Be6uQsN6u7nnegHLvW0jgwUoTd37Jihi5yodv3eC21ffREfzeDqG0k82dB95aQ/L/dS9jWZBfKunxtJRsJo6lJ/t+raVt+B6fDZQHLAtBqdW37Ji3wA//VhsZr83MpbmzuUi/536v/UPZME7LQaw0/ymgboPtdlNd1pLmq+Lr+6k+513dzvu93cs22GVMzDiXAKPD1/LwjM8TjG6GFh9p4uJX4NKbG7Ak5cXrMS/29vQCh/8AK/mAdABFHH/YrcCoWiKdWNMBJaGPk9W0Qk6EyWB2wpD0JLvdFqiV/g6qd++Cbi973ziaYz4RgKVLLcs4W7Orb81po2uAPe96Xv2W7/1fuvifjZmrgBuUSXul5tyqsh/Paw26o1e+mG0v2BLJSgFPLfYU7VKFXCXt52WFLDaGdyaHDKcjtXU3dG0ZCyC+bf/btGVdHDCyUde2oNzP3l7tamZW2uwnmCxt9MXe7nBbcxzAX7d19/nF+rhPXHJfGHnmN4R2dHrMKHttqUR0FFyCjv4cxqcTph/U+6eiHge0rB4u67nkya/F9YqnJOw99Gk3ZMqW7UMlxZk4iuORF1VVqfGBIcTbzPRayU48iag3gLMG1Ytla2b/utxEMfXNOiyUr5apDYIvOE8RUvCGVfLALIDOq2U4Z26S+JzrDBgp17/brx40cTwddx6u9XndybI4rVXbBnL7dw2RiX+FbjFaZOD7hPLfw+AZ8vtTqV/IcB3b3ra3vcb77ferWXbvHcV6xsA1STRtBM1ENfu5QbkVI5DSxZLWOheLHdPxcrVIqtXw4YHuh3c4VHHJMvjnEemDeZEW7KFUT92Ulz/QvTZ717YA9yfvzjdHBnqDwvDN4ooIp2v7W1Z8qYNwL1b/kmH1d2xbOz45m5uHNO0ZW/couyeDG3gaTzua913XaP9ZwcoW2+KC8tRiTfi2qHuOLAyX3crlKybT8BQL5pdsj4syVvrrFxy+DaZ8DWOzTyZgUyTp1EF/CUGn4+kHbhlEtDDeCbqAuukP3taHn/uDR2RVAhvmChJKEDOu/VWoWgPAO5GYYQ/xF2h65w7bFzw9YWrl2wJzt3VpUYEtw4wpftPFjCDvKdbqoj4t9QS/e4giDbz7/StW/brcO5ieRVwX0Yd0woU/SNKpskolUSaSS+NHB8SuKtWgJZ0Y7k3t3qtios2Arh7oC0x3pq8fN7qgwBzTEJdWH5Hsuqpb/PnTMXW6qn3PrgXuJ+bWW1qxvZwsDq+XK5anRmqlwBdY8nVpYeHh1sgCdDtBNNuoDrTS6tIJx7T/bndup+Vbk0WOGn7GgHNliXtOKHzL7dyefJkcytApTZ2zCFZLTU9c+Ymg9PgfkUjattYZSxyGSmujONXEZh5Dxg5+Iw2haVJ1tadRd2nAIETxkBubyKXaUHTQDi4k1KR2ixHXIBqrX9ppWn3aYBGryxnCuHbAvdj323N4mj0C/e8LUrkfcw90bY5HMqlG6/Qphg/SWkC9m6Om7m2UxOsd29vIYFc4HadwsF95+ZNe99vftB6SktWnrkGQOX4hl8RigmrOTer6we4+2yR++/DPnbjUG7VChiFBpyblUKc28chTEunNc7A9pFrcfK4BxmCTHmjn9vjuye4X1jcaEr60wWrlTrLCMsrVERLlX5aS5lmdFoqnG9mwOwymO2lMGhDUlpbAkn+Xlrtd8+RDtjK4rQtuYO3489wDPWeflFHqNNEBNJEcARrsNKcEBAd1w0HcUUgLq9xv1jk2hZiBj/Nqm1DPQR4pw6iEE0pBxrzoDhx3Y4Vxq2h7pIB1NsM5napJj3C25L7zIc1WWQBPloVba3j39TrYaYFxG5xG7+WFBOdhQnYW7SH3vAeQD7ioOqmbXXA5tdMtGMeh3Lh+supfTHhdb7o853UMXRu+U3ZasuCazJo4gW4b12/br/xW79j3RsLVp4F3G51df+avdEf3RncfGt8EMu9UUVgAPQFsFTtsUq5aUNY7gB36jdZf/XNLscyg7unR1SOFY42ZhHBgS4a9WcB93nALUdHJ84G0DtFFjEbPueceUB1dzH7fLDVbR2WMQ9aWDhRk/gwjkvLTxrWP+kfPzQtS27l/YoZDvmXDqvt5w+xX7TBOTKcsEGn1hvw49q6lbZWrVTZcGA3saBdfJb9gGSSI6CSl8PW/ee26LoZmAks+b5i4bCeOuLYahl+6lAI4Pl5Qr/Vq15jAiCj9qBMaYDluEOm3VJrUAcGBDi1P9QSDUQdQ/PQG77baYn3pbRtOXPugOo6DZu/esXmr70MYCOI44BWKxxEbXBrHMJ5fDUtydRBHPTG1av2m7/9u9a1uWi1uetuOmIEtWIEwLu5rs7TBXgmREvWZbk1QeHctV6MRxOHUhOftibLHTp29gFi0mejqJtzcLsBDWuSP5MVdxqY8Lan5b64WM5hC3dQ/KR5pDvQ50tDhqlG0blXDLr/7JgI8V5WfvWRD2sCjY7tDi/Lr9W6sY7r+a/pmm07mS/SeWBewqW706GVdcC7Bj/ewBpuuXQpSy2NOZZScUTY6HaPlVehIUTQdJ2hfUXrIozm6kV6ebt8AocDF8tjUodSb/jt854HjhjgQqPX6oTpuvB1FBeQBaxBPPWZKIDOs70t4KqDwlA0CEJ14XKFg7iN34PaAECamnwcou9uMxEefD3gRu/OYHBa4hZJUGkC7KsAHHDL8ofO4mPUabl1CQd2stxqUyfnlpLh36Xt169csd96/4eta33eqvM3wnL7WQVuHaN7oj81SRjPicE+m1/dsv5BwN61FZYbtW6oT6w8RZgTysLzUdt29rejwZ3wxNGFlYTmDO5w0pt7c+6LSyUPpt1fH/be7uDGeYlTg6JRO3izGpI6NNnq1LP5+NBc/bacr/oaF1AKcxTn9D/1uaxe8qzlJMmRkb6uT7Fqlcoa0T08+a0V58g1qIUshJbxbdEIFAQFV/J60UTS03c1SJWlmlWXRFXR6PvRYo/2YzxlQdVxsmgxgR20PiAxVd0JFS6rDGBvtK8bC1VnMHq6kb6WCMxUK0Qgi9ZPxE6OXoVAhjuZAqEAm6xq3CzfgwbWJNn6QEhp2LZ+gZt7cYMjC865T73xPWaA2x3O1jqWqBLvzVy/ZgtYbgEuZE1ZulBK8lhl/urKiNMSKCiBOOfftENtyHHXq1cu238F3M21Wast3IRzByAxrOHscw1ZboFRPTvePwQtKVkRSRBR2TZqrGI1aAnqpUcg3Z6Ffu8n4o12KD7xcE1m8W5RJL+DNv7EMGh2mhAN+8B5udTt144/9PbLy5vtqaOO7FBCXqUxJ710xwlzT0RbW52YTF4CfzLtdLp72ilnwIHunZSCB8maB8AYWPhvnWBIrR4ae7VWxipvEhzYsu0q1IIO9GmTJKZaGV4HSOQQF0ZRd1jaW2qCH5nWEvpk/e46/LhoRZyg3n3otEPqdpc6HNzO9/1+NLmwrgyUSXlyo9i0EtZ5aHTQSptMKIAuj2pyctyW59eSQS5YH5G5buSTLTi4wC3Y+OBw7mpV11J7ajaEWlXiGAXF1B+90IqB/rBeAW45s7124k3vQUMe9fsN6LblRAF+7uZ1m7/yEtcJcAtyDubOMUoOmvtSiXP3Sinxn6SWpAG+/Mor9v4PfsSaK/cwBLcIs3MuRRhbVjdZcVaKHq433jdkC4C7rx9/jfvaZNIL3MNw8PBhAtxOa9xst41Zi3R6ICsk1BYx8PaHz9fLzIrcmaZ94Nxe4F7ZoD/vY4U7Z0TiH/ejD65Z6tLBDhK4O99IltOpTDheLavv2qK+KBmsjsxWxslbtfXNZQYb7RgNebuJJexSyD+sRlP8rh6Ac8mLAfLu5jRr05vww164aNPGT45ZVx/0wLtFBlYWPf0FUNfvlNziDk0NWPeULCQTjyBKF3QF4QSqgMbfVwRMal3dlqYBbbnoTo2W8SaceWjfoG2xDPduQyn6CD9zrvXlTcMvxaIVWJ6JzAH6chlq5LfQRUCMicxcWEcP9iUYuXFosN95t+OdPioA/gEUBunq254UJj+gx0684bs8x8Qh7auk4lhBJPXGwu1bNnvp/H0td6fcljm3UF9AKdGPqIUHZ9IIaSBfufSyffB3P27bS3etvnzbtWxNNFnubDScnjAZZfTHHNybrFiSBuu2WWdFErj7NEJqpcY7QmCa4JqkLXkw015ZblE4gVj3KJLN16QgMf1a4Bbu3v8iQOjEaecf+v1lwL3bQu/WlzPfzlJMS6lIMN3B0RMIY4nNplxLVzhIdTLLthMP9kAI1liWuUJoWlZaioWrFYKirLyid/rdTXQ3AZSmrc/itBQHbfRAP4PLd/zzHtu4y0RYE7jJZzgxYDYoPTrc5bAMohUs8Vjgtds4fUhVxWEGYgLGO0SXV7ptY54JRZQNGyGE2sABLPBIry3dXrVCZdDPVKdNatfogSErL0FBOE8dcI8fG7HaRoX8nDJLeI8NYrmLTI4SUTqnHbwGoBuyPmtuzQXPqo0MB7grnpcUOvMgCoM+21YfiooBxJOAu4vsQGXdOV2Lw8OK86/APXPpnFtu9y0EWP3XYbkzsMOiByWR5ZYcqJNkcIurvnLxon3ow5+w2uIdwH3HQe0Ryg4QuWlRICeBe56AlsBdANwbNQwFwzeEDxEriSas/pWl10naFtFBrHt1DzCcYD/EKYouHGBXdkhODPvAuc580jBdO16iJQ7uV32y87i8pLTTKHW9WELiq/r/WC7EeXXKbXIRJLNtIbmVyX4rV1d5DzC6jh4DkH/SOuWD0Z4YAmOoAUokEn8sYSnLC3QmdzlxapjIXNU5mvPgrYKt3pKk17AxgRsujYaGpZc1LNCGMpaQEDJWcHOubr1YFkXTuoe7sLpDtjS7DrAFazmCsjIs6wPw8UP9VllFdVlRt3OtQZykiX6nMht3NrDoBatinfYdHbH6FmH4eZKJmFQDfUR3B7oc3NVq8PMBNOBeTODapvRzjVTdhoaLSGb0FXOxIWNE+/s4Xy+gcF9IWOZ8x9/wndaN5VY0Un/nNTB7BEvTt2365Rd5P9ES7vObgTskXtEkki4Adg8g77Tc6veXL1ywD3/0U/Dt27a9Mh3iphusNufH5vsKWsB4jWK55wD3oFYsgZt7FrgHuQ83VJ54JydZ4XpBfRe4E95D3YnVKas9DnalPJGCmGXZPS33pRXA3Yls9a2DVRxJF9FAx2xzxpqXD1kM5aA0Ku4k1ZHWZIU9JA0vlmoh9UIqhbfKcxBkwSMvwadDy7inYYoZlBsQ3IvgSJXIX61SttF9Q1jGblub2bABvJShw0rukmUjuKvswkov1GTLl86x41jZYtXW5uDqaM8CtyJczd5tGxoZtPV5rCtyneLlhXGBsMdW70FV4NtjB4etQvCqvBIO5vBheDlAX7tHigJfGZrss77xgq8Cm3ehPiVWC84zeXwUcG/ZxoKShAA3FmwAGazkVjmEtD4GR1Zuk3B9F/cmytOLY6o+qaF1C7RqvxQTBUPcEDi4u+wYiVPd/ePel6FphVnJBmbp7rTddXBHzosmZ0Qdo8NzVDDHLro9Pwir7ZmdQUtaqzinvnj+gn3ko5+2MkoJN+/Rybhg5vr0neMBhQdwj+BQzq9t4kMgZfIeixi4YLWCmrnG7WMvl16RTTn20fpWQEfD74pU4t2y9b6Ex6qr/8It4Pt8+f0v7sG5L6+UEtTiBNF8zfhIiPH3nBqwREJG6/DgSoUfEoWqgFg0oyGpLQdA0rITEk/26dWJuY0d6E2NdhCno5OPn1Yo/mJpW765gTRWsLFjQ760bW94L1jPKOBj0LcWjGW9wphz+xX8dizJ8LFBMvJk5ZXrEMn4ddb9JgZ9YnLEJ0g3dKJvZMAGDnbb1gocfwH4FXts5CTfrcEZ78Hht4s2eKBoBZyitXuci/sbOtTHtUV24O5Qoa6Swu3w/MPjTMIS5yKI0wQwrAqDKAdbbDaob6sDBB6AC7orBMzSFA9+yX9VjIFPevqjgHUXwOuYPmnZykk5Qspr98CEGwnlACXMtsC9fPeuTV86y/eDz2scI1CSZLgEnJww5ZZbQRz1j3h3WsFlYTX251+8YB//2Kdta/6qNddnAw9aSRJiMjAF5AITbnho2BZWBG7wI6e7isvPscxxVkMw5Pq1ThGKldCmcZfE54xEFCSF5VspE2khb/WV+1rB+z94fg9acnlpq9kNeKVMaEaJ49UUjibwsV1dgyuKDxPRA9TixK4oyApzAf0nrutJ9Z5vAbCwPIpsOseOkUo8SngM/huTRsuUuGtYJY8Galh1k7RZPI6GQQdY1mdQJPhu3/4ioCNMvo61KxRs8uQQSUtbWE/kNJe8MA7kENcB98jRQStjReprqGejBRuZGLbV1TX0YkA4NmgrdzbNsPQDYwM2eAhLOseKw7XgEzYKuOtVrPI099voA/wADUdw7S4pn8y3wQN9VoSnSxZZn4XqrAMOhd9RZ9QXPZIXPTrbcM23jM4tGVLDqc+VVtzApDmWtDy77kz7PTEleKenBWhl9GATJI6OOsJmhZ6hfb6se6ApgyyxymVSVO+8/LyDO3KiJfepL0NO2225JQOKl3v4PasljgIMB19/8YUL9slPfNrzSpobcwncum6YQD+njIzuCQwNDUNLltbdciuyWgbZdVExJiqj4i6GO/+SWH3RyekDKZIqRzILFC5ixOqun0hFUIqurHcoNr+zF7jP3LrUrNUZWJfcGBiyzgosL3WcvM21Gd5b9xkWnCmxO+mbWvwqDAFKotJj5dVvy2lCo913eJhEn8wEA8hAvr2QOkcOQcmja9x3Dcs70A9dQEqq4Gz1DTZtEEDO3163Hri0M5YR8S3kMahJN+DeB+dem1+22gq0YgRZDwqwsRCce/TIAHIzIfZF2g1werTViRz1wSkkQpbJZcDdxMoPIBkOHYI6zCEzrnIPav8J6EVl27ZmtCL12PARhga5o7KIBRKqaMf4QeniUJdNZMV5koUAdA+NFEa17ikwIyM0AN2R9VX2pAAsp1q0RMdl+pc5rCa355VwDdEswUx0T0BBvLHDj7/Leoen/H1fU31XiyZZyGRL97DcL7/A6ZR3HZY7wK1DYrnPPzlC6QEcT7OQQYqJ4KPLvy+cOW+f+iTgvvsKGxYWHVD+k8HNFXoVrhe46beBwQHAvWHDOOAary2SyWryPZj3vtFBqodHkUMKzCkOArErMAkXAetMUXaCW864+lUG8oN76dxPnPkdVgM5gkXAddiOHXkMizngFy9vzdv0vQt08DKXkiuvy6oTlCsAXYDP1leSnKP3kNGsUHWL2ixKHQkuooBZne1HUgQKfQBspJ/J07CluXUcC0CiVFu8KXntdY2iFgFyE/YdG7PlhSXyifvcsx86yL+crzSDKtLbZxMnhmxlZolsPKjDwQEbGivY3LUFpycjhwasd9BsGVVkm7+1tAsMNtSwyUPo0dPr7E2k46Elw3D38lrFQapuK7CsCj0N2txd6LaJI/22MLtqXUiBmuhNuPBB2tboFY3od/7eZEJKFBgk2aw3OUTqJ+U7p+UrQIlDpQS1XoyIL/FyspQm4PYywV2WmR8d59mJgEf7Rw499i4rjEzFqucNjIHXt7RyCdx3L71Av8eOGde5BXznqTstd1CTUEs8I1DUxCmBVoUgNS+eOWefwnKvsVGhq7Qc7XPamSw3xxQ85Zn7YZvbIBtXliHaypBuKgkPyMj7aIGbGR2ZvCFCuDAcc9PvRyuSUxbfLJH9hFiWfMeWjlfAyINGilDuwbm/eOZDrnM3m0U7duyNSFBHaRSyF4k63dz4yuq0rW7cApiADIvgaiNoFVjKWLqNe1AUrPTY1KBtLhNsESedJOeY9Vs7qJQP3sQ521xGMqsTsWPpHtxXsIHhAVu4s4KhB7AAiOXDKUmRqN42lADDh7Q2gFWp2sIteC0O4f6HUEdYJZavwTW6+2zfyRFbncailPusH8lucKyXQAafoYIMH2CC9gOQdfgZy6JSUjfhwjUszP5DIwASWiIFA2du8GARh7LbluUwliM00vCwcrcNo10PjTKRRY3Qs7vg0V2sEKMTuhfaSX/0SHUhG66bIJInobGyOb1iMCKaGnkuolQVdufU2R85MAAdGhx0TVeTIPJiZDmlMKRtZ/SlVkQBSuA++Lp3WnH0YOzk2cG5wzIvz9xzh7IpRYj/5Iy7NdZqkoI3glbm3Dlpyjm31BKnBOGeCkhnAfenP/EpYgLkiBN/0MTMUp6vBm7qtGZI565Z/9CgLZNb0o9h01IT4BYtAQeJ9zu0tQonMCsSHBRFGAyLHQ5v/O5sk989VTgF+wRurSwfPL+Hzv3E859uDhSnGNx+2z/1oG2w6+L2zDeQrCbs5PG/wEmU371pt6ZfYGDu+W171zP4PchsizcAHvPoIEDbIgjTjYa8NL1BayLKN4KyUNWNlis22E0KLcpFF87ZvuMjbrkbG0XbdwSwLa5CBZDkjgzZBr83kdeGj8BtR3pI5Vz2G558CFMM6peuA0yAMIU6sQZX3uZyfZowowO2OL3qic59gK+BFFmGk/cVte+QHA8mhgA5eWDC1mZpN6tPA0d5aKqPCddHFBJpD426huPZA8ceGsMKE0yJzavSWsJbCI6ktE86mXP0wC0bRCqL9LXnk7jKJEyGfyKL/cLz5+zFF8/b+vomEUuiqzjg4+PjduToYXvd6x6zqan96MNcD2MgiiBrWoMKbbsihRqFknLw0Xc4uB0a7r/E5NHLLfcsnPslHMqUl5HlPl9BnHLET7baXbLafOZSYHbklFLAOTVZnn7uvH3+458kJnCR8VjlGkpC08TSZAG0onuyoRgvZjj+BavYJpQSuqa0h03ydgTuIjSwz3myVqlIoPKVRZNeSpz6N+x4JE0ptTZzbt2tKGyiLGHppbqxWWEvWvLk1eeaBycfcT4o7nz15nOKx7kktX/qIZscO+UAX9+Ytbszz3ElZdxpuWPBIX9i6eamqw6jOFlNdGVxouU7OG7IY10kzIwcQNAHXBVF+emDCimRst5T8NpV+FllBZCiD68vkeyEcDN2ZNg2llahBEQPjwHu4W6SgaAESEE5n70AACAASURBVHT7HyCXmTYuXUey44bHjuA0khxfXYkMtQYrShdWVBy1C1VEHVWBy8tC1ZOzMgzn7uWzLcLnBagYCwJ6NYAiaapbeSjuIDv58PwSrUCdHFBmxIffnTQ8CV2Ppbib1cYzKVvkgmuwNe/MmW/YCy+co0zCEj6Atu5VvJ/rAj6vIlGefnawHD9x1A7sn7L9+yftxMkTduLEsWi/KJuOJ5PwwKNvt+LY4QTnsK7ZxOn35bmZBG6tOgnMnrMdDltrk0Iq6xDWPJSSKO0gM8l4adnn2k8/c8ae+MTHSJq6yRxdY9xEY1i18CN0rhIrlfq/IhVKigkrcEOpuyZ5GIOGIiRHWoGXgvw03+AQ+SRuod13zuAWN1FKQGji9we3vqVVQt9v2ocu7KWWLM9RqWGYg9XIFbt+6xvuKHl+BYtJoXfEjhx8mEHotyvXn3QrnjPHHNxY7uaWWg+IRrts4gBOHpy4tkp+xP5hG5yEawPodYImmq/d3Kw0SoF7DfmtvNy0qUOj1Ocg0IPENy4rDri3OWcfE2MMyz97bYWQNrQDYKqdLtkJWOMk5YwPEz2E3mBB5Qz2OpDpaCwuc8oX2YE+pD2seC8OpSiFBkJ+gKyddw+DGZ3u9tZXhRZofPnN8I5jU8ZzLN5EM3tYjbRLxbMOZWH47/qNm/b1rz9p03fushri2JI8tckqUmMziDvgUI06PolqwRw6vN93/IiQjnE/Y+ND9kN/5QfsNa855T6IJlsVkAe4D+0AdycIVhbm7PaF52l/qCVupcWnE7iz1Y5tZaFpdzO7u9mX6X6UTwABmKxEK9tzX/uqXTn7rI2yq2ZhYdluTM9gqLAGSMKiS8qPqbBqrXNvstBVVDXRS6kZgzjwWjnVp0Wd262tPAs3jd7NrpAlMAcnCec3ZwrmDctt1zsojM6v157gvr6+1lxcuk1m3ayHxfUzNDQO9z7oTpyiirJVUxOH7MqN07RpWTbNh7uX/IkM7uIQjQLcw2NFW4eflpfYO3ccR48AySJ5HA2YxOjkmG0oHZQz7DvGJFgj0LNMtG9smCUY7XwDoHAeOSPNMkRtoGpHTk5SamLFakQOxaFlyavr0AbaVhhhZZgksMMO6+oWnI9keXVIQ6qO/AIPPgXHi1ytkJMiOKXfNUnkPMpiu1bhmnM4ceHIqLNdZtQ3Mg/0HsEKQSq7yFcuomH7DnZ6fhut+iWCH2eef9Hm5ldsCYu9sUlMACunZhU5RnU+1Ldb6MCrpS2cWhxwVkRRH02OQZK5Dh2esu/5nu+0hx55kMCP3oeWPfw2G9h3JFrOPWUA5zm5tjhPIaUzrfvOtCRLja3gjQMZCoDFli8jGoTRBZhlqM0du3X1JXvlwgu2CM2prq/FJmCur537y/gWS9DHUZSREXytLTIgV7m39bJSeeUvhJrSx8qunJJeheZlTETP1K/JWLhNSZZbq4QmdvgcGdz59/ADfKySTOjJZ7yzJy25urLYvHn3NJZhhRk7YocmX+vg7vHKRmH+lfdRrW3Yvdlz/AVPVt6F/p9BX1a4u9xjB06Mk18hL33bSuR+lJZxHFEhRojkLd7aMKLuNrxvmPB5BF76J3qI3EFpynAEZnQBo1wHwA3UFi1fXWTadQ8R9TsybiXAXFqvWB/0oehKRhL7ZXloimMudYz0dlmHALAsRNvqOpUQKMI++4/z0GRF1PnaDC1aU2OS+0vX4McB5adEs5UOX+U+UH/6oTaxiVfqRdNOP/uUPf/caVta3gDUdVtbJTgkDs9Vi3x3CMO3n1Ia/SRlrfL9RWjKhrb20dYSoXu/IYA0PjFkx05M8XPAHqXi1yOPvM72CdyTJ7whao+vzh3cdH1p0W6eP+1joI8y1QiOvYuWKDqZUl09IYoUiS9//tN29cKLVt0kwMU5RKFqgFWBmC7UAenVJVabxS35GnBr6EcPs0LO/+qG1BFJmGKO9CPUcwDtW7k0XaQiF/g976IJ8hZynl6eO5Ly0nPwL4+SG1GJEuLh3INnTUoO5IPfObeHQ/nK4nTz1t3nPefi4NTDtm/0IW5ow9Y27vpSNTp0nJP12/LKTZtZuEBfoigAfOmxCmis3kEORBEb2Y8+PhaVhVZuo5uTndcNRd5/GAcRp28L1WKbG+ylqIyUlr5xBTcqMCD+RoEokq8hNYJLsVTL2UA1KbCSoJZ0sULEljG4tbva7Qy/TBl63PrKunqs2qmBJ4YmFGfvOyHWhbdYBhUOjzocrvliyaQIKGgV2AaU7F8UQHSquiQpeGYX1rhPk5RSF1uoIFrOL5x90c49f8Zu3biFysTqBV1RMCgCKoSniX5OkjYwRaKUzMMawR2Be116MERgdmnJVRGFrPuIyE6i1EwdGLUpaMrb3vFO+7bv/wkc35MOi5Zm7YtK6Nwbq0t24xx+kaKaiXOLlvjGBF+I+I979aCNKw9EZjdXbWHmln31id9jnO7iW5E6AbXoB5yjTHQFp1bVRq0+TOpNJqocUE9ll4QJBerDZyBMAv1i8we9JK1GTuYoiTSqZ9LVLDtNKbpTqWkZalCoJCmA4wYirHUMWrjLvnJ6UIDf/V8lXcVxv3t+j93vlxfuYLmfp3Tafjt86GHvpjv3zpH7MO9VG4YGjtuxw48RGl7D2XwGo4EiIrmL65PUhwYaqkOTrLhJlA7JhEsz8McSHQi4x+DgKlJVXsV6MeP6GVxXWiT/+RIkRybfkJatmNWyBuJocuJ9G2rS1lopAS1pKfRRcfletG954xr4UNAigSgSteLlc8MvqNkfe0WjxEEAQNvPJNnVXc8VZ43l21cLVJgmPLOIc9eUNRZQilI16uxauWYvfOMFgLLggF5eZAMFXNsDMKgecqr2AeoxkqkGhQzeJwZGclHNlgEPKf42t7Jua1jxmkc3tfeQwBTHH4OiHD52yH7s7/xvdvjkm5xGZO06ryxqa4m6gldeeMaDIe4squ2es51KOejm5RQSAFMHry4u2Ff/6LO2cIMNDkSia7Rpem4NDi2L222HiN6qzt8mk3lxtWTrKGBNJGJl/ClwI7VDak6V76m2TRmKpdCGrLcwUqUfR5F8G8ifmCpjow5tY3VPDqPnZWsl1ariq2zgOux5LEqd4I70hQiA6fWhvcB9ZfFu8w514E4cewxuN4Qictl17QYVg7AfDMKgHT/8WvIGJu3a9WexLHBu8UOaQDElW1/A+iplkuy3Ifh1N4lJDfJBeol0NPg9iJXk5KhKJWD78hJ2xD8LViXOFcEBvZSnLAmvlzZ4BSTle6MPKzkrvqPJEVFTDaY03R60b08Aoge25bXzWS1VeMrplaGlCthYZM4v/VR/y5r1AoItqJK3RZ2YjlOAo8mI9ZDd1wXn9CpNsvaaNPoXK/XUV5+02dv3cKTRsaEbq6ur7mD1e8IWuSJMZnDq1qvbS6tB32TVWRUWyRCcWSMnhQk6y/dE7nxfIhNYGr1AfuDQpP21v/2/2lu/8we4Pg4g7XPO7c5agGlzdcUuv/A0zrVWIRVaYvJ56YZQQpQopWKbmytLdvXSBXvhma9B95ZJ/QWE5MCU6dtbbLZYXBfd6/U9kQNIfNqIUIEBrBDoqkNlCmxGUIL6sFtm7mOjbOvkz3gBTf+PyYEKVCYHqYpTKYe+i7EbLBLJzAl0UpYkCyYd2/GaUN2Zgp3plCy32/NESXT8npb7xspMc3V1HtnvAWboMnr28wBbA9wNTXmc5ZEo4PISAH+cwVoF+Ldtefkup2bZVladgJmSHJTjHCK/Wsz/kjbppjjNtmi4bxhiMqkWCu6GyrTpJ8ljroRgEaUqdMvycU5PzZQfwDVq0JmGVguvzwHLpl+1egyPskFBG2u19Mn74/pesoEDojSZs2xvXwFQ6eXXkIVjcqijK5w7p3s5cEC50jobSg+grQ0stz4veP4Mw4j1Wp6bt+ef+QZOc5mg1hxWSu9jqXC6vFCPWqT031ToUrq1B3SI0ioa2ICL3VncsHk49yog2Uy7dAoqaefSV7fLhT/013/afuRn/2fukUmfrFgoHuEXlNZWsdzP0WfqLwyN8+q0Y9wteJfN3rllX/niF9jZfslLLvTJ4dMqgkO+iJ+A0fZrDlNVrI5fUQbEXVj6kUH8HRS0WRSuJRVr4r+idt9gjms41sskqZUwKINYcK/q6kyiZmtkSSppTFx5XAawwPVSbRIBVsEY+eueNJVW1Ta425KgJ1e5JQ8NXsjbsyjPK/euNPuKI1jJYZuZf9mW127AjT3+bSeOvI0BGrIbty4Q0Hm9g6uL/OnVlQUs/EUGRdY9bSaghWE5iUVx83UyBWXtWvKaz9BgyAVALW5bLBCUUZKQggMQ9wqWQ0BWdNRD0ko4UkkAOLnSA9aXqUeHoyUpaH5+nQFHMcEizrJLRuA/eOQAtAcoEjTQJlztrJHl9vJw2iCcVoZezi+ce3RQnFu7UZDkSiUmtQcQYgoUcfqU81JE1dgmSCMZrJ/koArLr+6kmJzPp/74a2QmKk2AXGa4/xiRujKDLYDLiqoIZo0g1iarwiaDXcaiV3FYqwBHHL5BKH6BnTkLgEQ8fEl0JiWEFgCWy19QmQde9zr7v//jf2IZZNIweT2b0PlnhKS3APfVF5Fyk+XOZYo9nK2OhxK871d+xW5ceoV+GmaVYufT8qxNTvTZyNg4vBqrzn2emBq2U/xsAvjLM6u2gdXeR67PPu59iVXmBhOxRo58H4BjPwZBGiLZ4upK2ZVhAvR9numolYfdlHJKmcjKP5no41+l+aYckVxbptXvLdoY9DGoSTiQHjt1WiJjhEO5Fy05c/1MU46kSiDcuPOMO5Mi9tKCR0iXK6Bvr6zO0QGHmACjOJiTLHX9cLOXCLXeFoFwC9jnlaoil8GjUDRAFELnFcCdhKiRqj3YP8xfoikpU07NVgVUSLysqOxrmU5eW0BpgApM7h+zpdVFOnHEb3J8YtBm7q3ZKJywByCX1thQS3SvQJL8KMlW2jLmi6OSjgCrUnQVstYrBjx2oHvUUbouAyAJKwgfFj6FensYkG20aVlJrQL6r0iStaTBukop+b027cyTz9oQA7sfINYJ3GxAD3RtZVMO4HBqpano/Q3KS8gaYp0V+NBKJc4qcXQFSXGZnO/ZdYCj+0de84pOXuIMQDCxJqYO2C/+2q8SSzjm4NbG4uwoC9xlZLvLZ7/hq53XnOHzsNzKT6zb5z7zcfv6F/6AnBoopZx6aNkQtEdpFSX63rMEGc59WNj9ysmm7XNItxsKPnEPSgLT/a6h7av8pUpHO1I0iekfgbisCK0onE/PJgYIyspnVfpH2aYTiATaU6kd+qFchW+j8dEKxQUCLS6/JjD7ZmHWk0hM8cQz4WtPWnIRyz1B1Gth4TpOw5Vk3bS0y3pLlgKEqQhLs9mP3v2AHTpwihzlVbt+W7r3hnNALfMVnCFF3CoMnv6OjbDIRQKse8NhlfsRxUVLWmUSsHZKud2ipogGUUlV2pygJizcXbHBUQI7m2t29Ogxm7+3ZEdPHbTZu7M4pf1sWuhCR9+ExhTt0MlD/Bs83PcdKlSM8yPrLdrjTpaohICOVe9nCXX2z4SpKqgChegXp+S72lHTy2BVsbTC/ABWWquJwKK9lQ0tt4xDmWOvvPiSHSCKO8LnWyqGCbhLlCfehosLmsrs28LaCyAldgO55VbqLuAWPMpcZ41o3irpDNM4lVWAJ0sX2mNQMjn3xcFh+/l//+/s4de/JfZ7pi1XPkm5iS1KI195HilQDiXgFnXKGX/l9UX75X/9z6yyDD/eJOORY6RtHxiGVjD519w3adqxyX1QFTnLtAn5tYIT6aBVxijXU9qzDAk+NEUuFXb3fUtexVVjt8GkVXquDIQCUErv9X3/fLnMZ/3Qkv1IvP1eClv4UtBHFCbKzLlw4L6OJl0YHJcC0zhpLERlhKk9wX1nbZEUiS6oxwsMFs5iShSW5Y61TC/JZYM2NnrUJvgpsn9RH03ffclWNm/Ay+HCypXRplqsVzhp+progXaayMkDwJrR8NZ+fT8l0sd+TQFAJX+ZKArOsApokipv4/ort+zAgUO2sLxoJ08ct+nbdwjs7Afk8+R/DNkgW8SW7266FVNu9r79Ey3FRNcWHalopzwN1PIp9UJXlLISpXgV3iaSpjelw9HGQdpYA4yezJV6QBQl5zhoqVXBfoWjVzju9oVLdhRnHM+KVYTNzVjf0qYojpxHWWEBmh+sdlU7lpIio5LQun2F2Dfg2csAdnYdxxI1xqu9yopptaP/NOg9rBp//xd+3t7+3d/rO4Y8uicHVepJJ7jTCqWx6HXuTRH4pXn78K//MpNyk7GmVAP5CeOUyCuqsgBAWwPAqnw1Tn4IRtvG2Pq2zESbW8Oqa9O0fB9RC9IUUCl9Na6BlSUljAG0QUA8iNTpCVw4nlU9EMC1BE1S4UEWXs7vth2fgMNTtEefO+WSaiLD4eBO9+z2PPlt7jHH6q/zaDJp9f3wS3tkBc6VNpobm6S2wqGVE+DSupZgdxKjUf3FCTu0/xGilkq31FKnWYkTsXrPZudf4YZ7sNAotSxzHiGkoaICrk/SHs9y46aLitTIkYTq+OyUk+Dglq5MyQbxY44XuHUjW3TSyuK6HTlyxG7hCJ06ccpuUxj/CMGNFaJ/PXD2IlGwdWqFjIxh3Xk6gSQzJxAOYqklokYqm6BNAlAKBUnSslfHsipDTymqXSgc29Jwuf8+JlgF/u0egpZZ532oK1hvhfClzHgUlQFdWl6z5au37DBVWBuAe2tjFQu6SWRywSe6uOHiAuXIWM0E6oqsNX1bEdC1URpA1QD3FsBZweItwfEpjOrpwt5vUmPk6UphwkL/zX/wD+wv/tBfTStfRO08hM51yqwar5yGloiDS9FJ1lu57w3u58yXPsNTEm7buXMXcR5JC8YCF1U+gtMvM6HK9IcCTpItpWqMEWxSaH0JNWSLlUWOoYzPIPREQRqpWPNY93XSfQU7OZJSOUvcgCanm/pE9QRGURONyxEM0v5BYSK+p1wWV05cQRHiFfIK05pr23iWuftskjkD5H8qcM8tXmEJuuNgluXOpXRDFh2y40dfj0ZJkrysDDkQy+u3cL5WfL+kKEtYa7x6OlOvoAQq+Ag3pcNkPUO6QtjDaodOm0OL+gbLOVVUpSI4z+J7kg7n7yzZgcmj7lDeuHndDu4/6ll1+9nOtXCPEl9Yh1H49wrabDfu+TDO5tjEiF9bt++J/tyTygyr44rQELXT9VJZRgDX7SE1jtcSqiWWP+UwypK4HitgaTI4pQmfwgvZSB5ktVB7Zi5esykCTQ3uoYam2wSs0zdv277xMQaUvBqs+CoOV4kJL0qkVUSbHxS6zvVLKrR1hVDgJgCX9u31U7Ua0pdFVJeo691lP/pzP2c/8GM/gR+g/kshaa6tZlahbpcAt+49lyV2h5T76ueAGy8+abde/gqJaYtUcN20qZEJ8tiX6cN9Nr20Yqu0cx06tkE2n/ZzjrIBZBTOXMZR1qYDgbaOsXRVS7VKmHgiXoukTQi4Hmjxcc4rfkSSY3eN6iHK1zGbLNbt6JgsMHnwMmaaBPRLLr3n4+O9HutmEtj8d42GDwn98pGLeyROzW4uN+/OXGBpJM3UCbuAqY5UFKnPpiYftsnxEx6J2tKyS173/PIVrijAajYF3/atQ6oh4txae/9iN4gGRVJfhFWVIcZSyfHiY7kQo6x6XbxYZR+0VCu2iLy3eA9FRNSDfJUqXK9KeH7f1ATSFHIZ1lpWrYgVUakGmciickvcCxcFUgaaFAml5AYH1/U1adSJstJd6Mx9dGTBKRP0BBqifHHRAefiEULzVUcd7tVZpa7kQAj05O7tOZvFcq/emba56Zu+x/LkkaNY7w3bv49NESgYK/DzW7OzcFTSYmVpAXIUeRfZDM1dG5I3mBQ1UQj6RtHADTYR+9YArjmAptxPWvJ3/+iP2I/+jZ+NbW0pM7FL2Y3Qk/rWhr30DaRAN0qid6qbEgVNm9zXi89+1c4+/Tnrpxb7AHGI/ga7+jfW7HFSbuW/vEA+ycL6KiXR6Df5WlrJKYA0AIWTn9HnQTLaic+wAt+WZFkBM1tOWyI0LuTJiY9Any9BboLVnzUmhujNBFHn48REWO8jTiGDof7m64mMOKJDSg5wtwvnhzXX+fYE9/TarIO7Aef18fe9expRLHLPGDtz3oJjQg24xesJIHVbXLmWvHRnryz3lDYAnG4lHOAMDstu0I4At5cnk4bh+/ZkAYMehDOkAcCxIodFO+ZdkxbAtAzKKkE9lNVXJPdFlU1rZGGpJp+H2lUQRg6MugVLquVQ35GFaGjzMqFfD/nq5lh/B1k5tgGNB2h0jFYW1AD/gjrX+8B72c2En9etkaxJrrEX9zE7t2R3bszagZFJAji37CrVnpgh/iyZB48e94Lrd3gi2CJ8exm1ZGx81CYAaANnUxLnOu2QSqOJ6M+Z0bXg1euiSwrKAKASNEVGYmh0iI3N4/b4u99tP/W3/rYHznzqeYQ3HtC0Tf9dePZZn5AFr0XS/pF6tIaE+7U/+ozNXnnB3vrwg3b59Cvw7kF725vfihGbsmvXLhHAWbLb7DqaZy+kNmxgiWxmDsPHCnR0Pwl1qqfIuec26jazvmWrALwMpXKaJh+BflGkU9ZVRkMbhT3YxT2UOE5b7iYHGnYUatLl1YsiG7OgldHHSH0fEz4oTQKzwO4rQITtRTo/upflvj5/vTkPLdE2MlGSUEliUMdHT5Bf/JBbv1t3zpNvfBzrvUrNjZsMiCxHOI7i2uKNrdXIG6AAhPgkjpnzpXAqo2hkbCIO+sL34auavUrQUtk0X4Ldrwgvu1e5LC59IS9yTOzljDB9zPCgDo7L1AitQp4qD4h6pHkzCA1597xfQI93Tq4kezl9vr8z0lVbr7SyuiVJy39MxgCM7v0OO4lKC1RYwiI99ew3bHp53kF77DCyKU5kLzTlzPXbtgYAt9C5+9hiN04I/iDl0waJ/M0QNFmHs8rf0vKs3HHx6y526WgxqsjJgwoovN/P1rz95Hu/8y/9ZfvLBHO6lR+i+efGQf3K/UJzzgFuASqvLjssOH155/YVe/YPP2PveOCYbaE81daq9tCDD5GQRkXWErUXseTzJHvNkj4wNzvjDdMDZVaRGYsYoGGik6Jl66x888i1M2tkEoquaCDVf76pI/aJ9gmkdLFSGbQGKcijTcMHUEv2K/ef+EYjbfb1tNiWcUmrpfrezxmAziWPc5Dnoxf3SJx66faLzc1NbiIBNbY4CVn9doSw+9DglC1QJ25h6Y49ePxNOJDXsCi3OEZZgzGDIrmo34MCGnhxXdXiEJfWxHCO5ADqSPjhO8HTCYwQBdVLxSzrZJA5yDyYIn6KIk7QQj8K9Oh86gVfXALeHIsK4kOtdzXhgoYI1E2lpZIboUhhkuTp/6jbJyqiU+ihFk7HcvjfLYPPFPfg/eX7+hxOPjkVPFoDGBt3Zu3mufN29vI1qw+PEwTZsIdec9KO0vY5LPkz19imp/LEnjetJw1s2WGAekDxK87pe0clkUKxlKOxxE6WEsfWdF3p6a6cRCruCEGU7/8bP2XvhXP3aBugL9ntQE4DHv/i04TfNWFTdFKrqVZWSbCSBdexzOe//of26PigDRGc4glHfrParLEM/75w6aItrbG1iZfKujW0WYJ+qLD6uO6uLvc9nyTNsRrNUYlgeqMG2AEq72sT9qhKMyuhCl7eRzs2cZzniReU2UStmqBTOJP7SV/22t5eSSFyadwq5zFV72dD5ZFMOclZ+4573vOZOGevPInmrnB77GGUHCSBuaeH51IefwPgK9rNOzzJCrAexorfxoJX6zMc608WDGwJgOLdrYRnORYCtqhOFIiJooypMKMvOfG9WOpFZ5SQL2ArVC5wxo2ElBSauFcHTaALItb6y2e955hoNQAwSlZqqjYIvFopqp6P7MdHVosD1ZUGgVXalqyxZLPIwfANs8p3Vs6JsgLVRvkLUDRVu9JG56UZ8qefJqeErV0FrO0sUcql9bJnxh1DmVH+xlWCIMuyvGjA+/eNEgwjPM0yLXVpjYmgzRUNKFxDD1Pi/EuM/j0Avk34u0/KTLrjbibiwMiIfe/P/LR9/48Dbk8XyMAOp033/MLTT0VuSarVknm3lCI9qKuE0/nKM//Nehfu2gEo0ACrolJe17Hal25cs7tzi3bi1Cl76KHX2Mz0LXK654lfyKjQJo9Cs5JyvD92EK1+YQ1/gjTmBeL2CuZo69mYW3dSXhn3gzj4q1j4G+y6urcpX4K8dGjJFJZbm/y8BHICchRJjaixO5QtcKf33MqHw6px2xvcr/w3IKNomOJiLC/iT/yuzQonjr3e5ajpe9ftANExnVDgbjTJ+gtp3sHrVlOOUfKM5Xx6jRNPYQwtNqUhJUuTFIgk+OQb8top/qObdBPhQG+/dB5Z2SQUpZvXkRrQJqmjeDgwrHaeghw3TdAewNWDBNkD5y6QyONlex3AODZ8LqesIbC7DZEyosmTFZO4V2d8ycPxeitw52c//Nt257mveo0V7BRh7XHPITHSVy+8cokQVzdL9zrZcSooRNQX/fj4xLgrBPMrK26ZxTXdl8BvWeMe5gB4xVdDEpe8UCXnZqIW903Yz/3iL9hrXvcm33Xuq6YMvHNURQy3cRifIklJJTp2cu4AN6oLaRHPfP5Tduf012ySzdivOXLcDiCjzs3P2OVp0pyRV7/92789kqiQXZfwGQivuiPYhwbuUUSALrDrZ6NUsbski80jB2or3xByoEqryVeYgs+fOEB/YPWvLpTsHJuya/hRh7RjC8VE4FaoPji00CzWGM6o3lEkOMY/TWK/11hT9dmetOTc1a9CP5W6GA8yikdNUz1o8AgpsI860DzSBhgWUEmWqPapDD3Xw90QxjNRnD+n3dERABK1CNMaUpCH03wCtCxn5cRiYQAAIABJREFUoike7peBljag6KLfjmZrdi5UUiEslWu6SUrMuRPKEdfD4EQ23JFSJh7/Zo061m9VQQqP3nVjtTlxd18l4qLJ3wiHMktRjqD0ErY98skvfbTj2Q/+pt148o+5d52vB3CP2iHKRZyF+95CXtMKgxfBALMRmZwT7bIZVySPKKYilAJwHQuoiKWGsUIblwEyRMpXOtGCMXi6KgJMPPKQ/b3/95cAGVFEFfnx5Ur9G86uMv5egJYofOhSYAK4IpXaxyrLrXD3PFWpli+eRSnZwBepALYRUnXv2blrN8ktZ6wBfc8Q76Fv15FFDylVl7JR+0htGGA1KTOpVwk2lZmICkytA955jq1iGIdJfexn4lZQUGrc86F9Ax70uUS6xIVlxRtgAGPsf+WZOXKCVa5556tj3NOQxMCEofTC87L4/P2xl/cI4pwH3BpRbVYQu3IZDoCPDh/xzQvhAFN9iYf+3J15hUFUoCfnzekSoTL47jiXEPPSkvipUxFlpKXtTAxmbAqIcgIBVAU7fFrGRPDJEKmr8YyWGGi9G5JQTJBw9jI7CeejhVG3AjHrfbo4BQpelx3HfBfxSadDmX735TF3bAZ4PIpE1+nG6p778Ads4eI59oASXeX4iYlJoqd37SZ1+2bIoFNBoC4RVZzDfujMODv0+z1NlpwXuKicrS3PnFOeiYrYMBmUeah+wYouUCVrCLANQiEe/8Hvt5/4+/+A40IpUX589FH0h8B99skncZ+ClngFV1amAkE27dXURCqI568u2Ef+wy+x+YRzM8G/4/UP2gL7I6fZpD2HdHn06CF2/jzsO2rkQ5TYBDFJu8fIzd7GUV4gQKVCnltMODmSJSbTGpbaNzFg7AaQDddIe65ybBeUd4pd/mevz9sN3isC0COjKGzad6hV1Y1YB6LCerQCNbEbPntA7WkguHx8L3C/dO1pB7c/0cshGjU3Rof32xS7PqSCbFAve219jgnARoUWz5P8pJIAsRM6P1vQn4yWSnO5ji0NVu+5/CeA+vbQAKjTCv3IcYyGO+AcpEJtHPmqVzr2fp+2KI5PtHan5bP7O0570knSye/3nj5qp19mhzWcVq1OldV1u/O537PNm9fs4gUCYVjCN7z+DXaH5zdeuXXTyxSrX2rKocYCjqKSHKOsxCDgljy6icVTuEZnVOmLOjy2LAeOVUA+jMA9zzWUPjoElfnJn/8/7cG3vM35ttfCcWsWdNBTA1hhn3/y6z6RfPUSwJlQSjsokHuj3+U3KNn3d375X1BAn+gvPP4wZZyvvXKVPBkCSFCjKYJPr3vwJPLgBDncy05livJD+N4mFGtufhEeraKntJ5+VG5MDed9gAkox1iAX2FroCLXg+T0Kz/lySuzRtlGKsGilAwqZZaVSiu5L84xUsG1w0h5piO/apHNFar0vu41vz5+aQ+15O7CtViDZb00aRKZVwi8SL6EFI26nJ2Ud+udqdt0SxolWaIElxoRjYp/O+1iDES8dHwCilvd9sx0cCensRN6+Uz5psKats+4G/wZqG1wZ0C3l8CW9e4A+W6AZ2BHe3XN8Npz2eXS0oLd/L1P2+Wnn7ELF67awcNH7LHXPW7nzr9oV2/fpI63AkaoIABZIJb6ME6e+kHAo5UywB3BIlE/afksBr7NTOrGFikBvQIMl+5DN/9bv/RvKDZ0yP2LMCYCtcAR/+qL4tyiMkX5GapLgqrjtEQJYdr9BMgViZ174UmbO3eaFF1ytG9dY/fVHPtXKQyK1Z0aGbYTh6Z4PCMSLYqH5FfVUFFofmllldA9z+ZEhYoKtFGbRD6HNnv4pgmCPNqwMop/0cNKf4kSd6fJ/6lxLJm0Nkb1XVl40bhwJtvgDq4bcYXg3fFZjkr+mcBdqunJCqFc6DQCd7ziKnnA2wMsoARIfKa5DikKsNMStghsOkfQh+AQeaNoXCdNLLem+jNBsiOy6pShA8G7LXaGelj9OGXkluTvpUBCbkvHuTot+G5rng/rnIyxH1KfNAhjz9nz7/9te/G/fYX777N3fdd3uJWcm5u10y+edcBswUmVRaeMOUUvlbeh5R0dhi1lbLxOz8gRpQlqIkkwKjkNUZFKmyk0CR783vfaD/7dv2uj4xMtcOtGw4lvW+6zTz3lT32Q5Q7eLYdZO4cIwau0BeAe4PdbX/mcdc1eZ3d73S5dvkRq65orPpOoGycPHUDOA+gq2KmAnO+oYasZwF5CA19n0ilpUatPeEpauYOGaiy2iMRqte6Xf4Oq9MT5OySFkZLMVD5IncV+SkXE4yGT4CDwur8V+FD/5jVdzpg/KiTA2IpU6s9PvLIH596qVRjTAJbvYXFwZfjksHWAP6xuBFAyLuWktXhtB2hC0UhAzYcnGpLnT1jGfExMmBb39T8TF26hLI7NHKZNGdoXbvPp9H2/t7iP+1GR/M37AbvF9TSJU8eHBYlBqBHweOq//LrNXHmZ4o/70LcfcOu5SHGcq9ev+2bau4Td3RPx6xPu9zC2NlKjE+OYSU4Tr+zV6qdNDW7pI5moT4EaADpPdPDH/uE/trd+7/d5tCBGP8aos9CO9n8+/3XArexLDzZJxhS4yelBwuwHsF2SMdkfeP2Jj1k/oJ27y+6recqwLVOpiz4vkB//2gdP2Zvg3FJdVleWbYVclBIxhmVyT9aIqoo6iX5KDvQsPgd37MryGodQm34cS20oOn1z3m4iAWoCjEFJJgfiwaw+MX3VEQGN+oMOYfepQtaNLo9tG7LkwQja8NwT3KUq4A5SkSx3cG4/rQM6L+5yHHMQxgmfv5Q/EOV272e5dURaAfLxLa4dln83qDxXXS9t9NU/2VC2WphusH2PrbbkX0K5SStBApa3xNvYbqcDrvWl3afJgIwLZe1VUVKtLn4qrPJTv/0+m+fBpsW+YTt5+BT5LyW2nc3aMoCYxfFaWFwmeEGyvxs2csgZpDEcRFGEJZzFEuAeIttQDyFVOQnlXyiVVFZzUDuB+M4NVId/+dvvt1HkWBXbVG3uNL9a4HaQ06jnKQQkZUXOpAduEi0pAm5tThCBbywg8X3l8zZEwdOX8BWm2Y0zRwLYgIpz0iPrbDT+q9/3F6En7LxBIpy7d49cEorq0w5FGaUU+YPPJPmKskp5khRKoxRe99o3iOHnSG57mXqSVahPkVqCB+H2A9ogrHHl/z2P2/Nj+BFwHVC6t3D8tZp5cCd9Fju5ApP675OX90ic2qqXETl2clGHlUCV6MdOLp1IQLIcu7/bApA3eieByE3LMMoprxlymVYE6HZPlldh+L6gboNY1CTRKtnOTHc6dPM27/Ze9fO1J8Crr5+jgZ4b47r+tv3xf3mfNe7cxsmaJdd8nuLw/faX/tJ7UR9u2uXLL9vNmzO24XsjGxSvQWIlEvjW155wSfA6oXllBk7iuJVx1FRSQVWoaq4cUVB0YNjmsJ6n/sLb7R/+/C8A9FCMoi56Cka1AlEB7tNPPo2ioTwc8W1lLypZDSuOHtevDSTaBrh61xb/4Pedbly/ec+u3LxrC/Bk5bEX8QnWacvrH37A3vwQBYCIGs/NLvsO/XVUnS3tOfVzCsiSL1VJKkmscuLpcxXbV67RNLVMbhISUZrvBNvURn37YhsXYbmTVJyMY+hbYa2VLBjlksNYuSDBv/n5OX8qcO/mncpdCXAlq5vGOYM8JliAIZaleLWXfi2b8aVOgH8zcLe+m67YoiZ743nHtXe3o+VYul+QJ0y+pzZNyYtOfgJxK05/n+uHOpHyOcDg+c9/zjZfOkdS0ixLfz9AQDY7SDGdU0fs+TPP2S2As8SSv6qSYyhH+wmYPPaaI76B4mV0ZTlMUyghq+jemziVDVWvIthSQolQPZPh4yfsn/zrf2GTx456Ifec2NUyG96eWFHFY88+8xz6dSllX4qaAETRE0Dbr5A9AO7jacovfegD5Hiv2T12wi+SnnAHBUT+REFyJftmh5gMj57Yj7pB1HSe2iYEnDYAt+xuPVlSxTUUdHHalWikwBuafcOm2ehwk8q6JegSpVeMqu+BidSvDm7p9LLWTIxw1gN7UkrCcidW4cY2YOUVqvhjT3CXt1U9ow1O35ibRvt+HLWtILQtnU6QeaU3zalKknY6rLca1s71Db7oE0bfT5zYE4jSRNmNrU4O/CdxZJ/psiKtSRntCTqxi5akvwPYumLbz9h9/XYehwZIQRR4570Ze+ajH7ABdrQMkgBWZZPtPO/N4WwusXFhidTXquQPLKY2z07w7MoJJMH5xSV23awiu42SXFQD/Mq9kISHE4hStYJsUhubsL/2c/+TffcP/HcObGelbnmS86X2JodS/Sq1QuAuE2BxhxIHUjvopZbod1dQAPogGw1eeeKzNn/2NAGtmh168AF/POECmyoW0bT1OELtmuojwHIc1aQP/r4M99ZuKCVzlfAlZL19jyxt8bETgfC8JAkoOMa0dpGQ/G1ta4OjD1KjcYDHEvowpI4NjT52s7tF73w/zphdixaFTeE3H8s/M7gzX9XFHAgdTl8LLZ10I6ksaf62GpmCkzvw4QG1BGh90Alu3bQ7tHnN6ABh5+Tby5hnKqUODr8hU5P7gzuvGq3VY8d18+olhzJsTjszTcEZlAcOOfu5T9nmjStk/I2Sdkphm4vw2Fu3qKnH0ylYoqV4yJK5FIf1KqIgLKM6kPBqh6YmqXa7RE60anErVSDUjSq707/th3/Yfvh/+El3KpM+5ZsppLL748XVaU5LYtOzhLVzz55hqxt7SkVFfJuZnMn0O0pJF78XsXzle+zI+fTHmJTrNoE6MswjAOU83qHqlGQ+PTtTO4XGoFnHoE1jPIFiGu69jO4uetKL+qOx0r5QbRqRU6lEND2lTKnGCk5V8NHmSC5T9qBSd/oU2U62xf1CB3f0rQejk2ISZ9PnAfgW6PN7kkJ585NX9lBLsuVu88/sSMW/MajRosyvO7VGeTbq+Da4E03ZxbcdGlpS7gPueKBRwDo7kN9Mltv7/VhH8j7OFlXyJa9NSTonTOe9734/5zLkFStvWIinc4meFG3j5lW78tU/ogQESV9w67lbd2yGCOUSlWtXsNwVKIanCjDAFZSPAg5lTppSPZIVOK4eT+LVrvVYbP5770/9jL3nf/yZeMyGuG0GAGNSU/6Fs2/+UwRUIJHlxuKeF7hxDj2fxvVt5dsHuBXIUWaiCvUoUnjxDz4LpaKeNxs+Sqw4y1juKlRDVa/m0bIbkvMA38NHpuzbHn/I5mfncJCXADg7n1S1is82cDQrTEyF1T3yQTs92i0dm++v42fcVu11rqcyxv5K1juDW+iNSELkduaX1ygVkB07us+gK5mH/9nBnULosbQHGDJOO2lBqwUcEkH7BB3/Sl76OxzKxMFjV3OaqRF+Sk6Siu/EXedtbh332b7cjvO3jwiDG8D21Sc5yW0/IPkRvoSqXS2odzjO2aFs/5vvvZOOBZDUMVATrHc3O2Au/eETVr1+lXujID+bce/dpngRwF4hD1obEqT7KtFI+xWrqCfau6k6g2U9FU6puUlS7VY1L8D/0//4n9jj3/PeyGNJ4f5Ib6BtiX9GlVcFThK4Ae2Lz51h7ymbOVRzW1xbO3JcEpSzGHW4paQ4DWPzwukP/YbdnL5C3sgRm9zHw6S4wpWrt+0W1Kqf7W2DSHqT7JB/06On3LlcRP2ZZpOG0gNU7KiklUmrCT/iwr5pQpNRjh/X0K75GdqzzoRx9pF6PoJ/cXxWohzcfm+JNTjlEla0rAd98QoG6SyfvLxHrUBZ7rYkF1prJyDuB7DO97KbJoA7vLJ/KQS3uEmANt+EP5/GJ026W00OnyR54CIn28+Xl7E0oPdvT55MmWt3OotpJUrA1z+tJx+4Ceng4ZoUuWN3XSivVt5mRePihhhknuiAhbn21T+2m1/+MklQbMdTcIble5p00U0UCZWdUDEebRDWXal+h6iHnHFtFI6xi0JCbKOgNPOw/cw//Wf2wNvf7hbQV7VXtSsWbHe6JJEpT4PJ9uI3gpb4dj4HOBFK39oX4NZ95IKfw7Th0h99yl5+8kt2eOoImxVIrxCVWFihqsGaU6k+PeoaLnRkkhToYwcIUC3YjXs8ZEtpuziOW4A2Estoh4ItHKuJ21C2I21T+5cJ+sx5PZZ4EJTW+lA8ZPyTI+ksIbRvgchZg9dcCYvuC6VfJQymuPqn9gJ3RY8kE09KkkvbGcuA+ZPhnbXiFlcO9MSXEk91DHkjY7bGDe4Et6y2w5k7CKubvOSWw5f5c/rejmaFPdArHMn7gTsFn1rNk14bJ/HtUekVC0A0OJ8nL/t+S24lo5SCxrQBLehjBEpw7NMf/pDVFxY9H0MPdV1Rfjf7Ttexzls4VUpr9QI2CoDwfUUktYFazps/71xprhpYHMrR177R/vr//g/t4ImDtEPWOxmP3B/RmB1BHKkl5587S6ITeeLQEgc3gLs/uJVY1csT2u7Y2Y98gDRc6qUvshEEuzKPRd8g0KOopAZLEcJhnOBDB/aRyQstIYdbct+W0gdSCYeoR6gmxbN/lDrt+WLcY4l7vKMHDSjuKovu/StpT+BOWEkreOAi/2Q+ngI6LVhFOP5Tl/fILeHBnjGeLans1QD5k+CdqUpWS2LhDPDG8pkzodOM04AkkAey4uyediuqkG42HMOdE+yb8e3A487B30lLwlW933Gd95YnagZxnihZasvHRoppkqTk0ME2i4Tjnv7AB23rxmWe6LXoCskyhecXseCql0e9dqduUi7UFO12F7B1HjliWnr7tC9SZdYo8LPYO2y9x47Yr/zar2ivhh+rV8sJzwbCq06lUg6g5aXTL9oGfDkewadATlSd0qYFKScty50yMrV17PKXPmvFhVsU7An+rJqQJbi0Nm3LGXZb63RRJT1iMip/RFZbed7+pDHaoIJMAl1FjyHne67IE7SpsxpMA+41bsGtr4+VShIHLcnjEr0ar1gg1bf6Pay6JngEMKNM36f3cigR28Pm+yoRPHS39esEwO7fg5enBibu3WJWLXDTwcnxDD023USLlmRwx8OE2iDcCdjdQGx3RDvSGdY21pEI4rSB3T5vvH+/yZMBngMTPjlTJloriJMoSS4yWeOpaE999Rn70gf+q71xP9vhKlRKZQ+idrQrCrmOWqCVSU6dblnOrix4PH7Ok3v9MSbi8dKQ58gqXmEn1DwA+6f//P+wd33Pd0R7k0nLXoMsfS5PHBmY3XaBMsobTKhwKGOjg+TFbtGTtBvea3Onh0rpcTCFClvPfv/D1sv3tmirdkOpoq7XNiT7b0s73fXUaFVsZcOCAixV6FdFKpB3Y1Ti0o9C/1ErJgCsNFyJKcuoL/OkBWs3jz+JzT2fKAUR/kw7uBMrfEyEAHM7cOPH+bFmn7m8h1rCvkQHdw7A/9nBHRd3npTtY/IY3Va65WYQUm6KL6WJOWnHd6fllu2O3Ja2Jd4JyJ2WfDe4A5i5LWpStGi3EtSeJG06svs6bilac7C96mS/wR+a6plwBfvYxz5vTz97zp794u/bO06M2bvf/DqilTzwdH6OfAxUB7XDpb7sdKf6HrJMAqgkNA0ZzSGNjVwMwD98iCdZzNupBw7av/0P/4oSxjzFzK2/+GbYuFx8R6AWsGZ4/s7NS9e9ponUDFdLxLGl6iRwxwYP8eioUquSDsM8/uPMx99v4+V166Od0rSrbNSep7rvHKvABpzZi3aCtgHUnUHVJFflLIXi9YxPxiwncGmrmyy+7zlVbXSO04OfRF/Ysmn3yBdXBFaiqPJrNKItObDDeuV9lR7YkaWXY6lj3diEJLAnuGvbVGBMrwwCVz861IbOge+MOPrXkuWOLaOymnEy0YuoIpwcBQ1G2qXeqTzspBNBSxySDtR0rnzSjpvv/DVPzc5UgN1qSZvSdKw0HfzVHRU+clqV2h3WJOfRxPu5Uq2cpzqj/YXf+4J95BNP8KjCh+3Jz37SThYr9n1vftD2USphDunsNgBdRppTaN2f184okebsBTx7tKNfO/OVS4+Morolei7WJgVHVQ9bNb4HSBvdt3/E/tW//Rd2/NQxr8+iofU62Jh6bZrtIaq5MD1n165c9Z394Ugq9B4Zg55fz7VVpTaiq5EtqN+VnNVPSsCFz3zSRjfnSOSCG5N7vo7Kcxtde4mAkMq9eSUXxqZfYXx0eq0+FaiYS6MMhrbN6RplcmvC0pJGQP9K+pR5V06Nyj3P6VEpRFAdLU43dgb2NK5BRWS9w1BFhamQAmNMHOX22b2yAusq+amvdDhh8uJ3RynvKwPGNRIYY2tZTraKwvChArjztQvcnZOkfe2W7c8b1WKiRAsz1F8F8T8LuHfSEe+lDqbXQbASbWm3Mxxht1Bs0iix8/szAPtjH/6Eje8/aQdOvda+/rmP2mjprp0kb+SNDz1oxw7t8wSJG+jed6nhrcQjD1YqF14DpmiwFyNig64e/sTu8BKWtAoQ1klB1eaDXmaClvGTDxy397z33fbjP/mjPKbDy5wqaOA5JLO3ZtxiS/JTjRmnCABbwM/g1n2Ic/umEd8IHTt1vMoW+VJb1Cy5gpxZWp72vZCzWOwlkr+2VCFXx2mV4pwCt6ZXHd9AY+18XtmLfK4d8u4b+FZFARt9RJOBSbXNhgfV+25A4ZbQvmfY4aPcdc9DE9R9kDOndnS3KEmIEDni3Qb4Z/dyKDO4M8D1rz9Icxfgvzm4A3TJHUyTJIHRCVXg0mGUuHan+uAsImUfus1OWmLWSzKS25a3HQjwz9zgxns7krhaW946J277/HnStNuSV53M/9qKi7s1DNgGFngOS/yVP/66fenLX8EyUbmUvYP7jz1ihx96M7vKv2iV66fJruuhHl6/PXR4zN742GttgtrXXyOh6aZ2kmtEAZcoiorXVGjnFlZ7k1Ia62jkdfpIwFkDWLJgvrFZsUdQoKcun3joqP3c3/qb9vDrHuIBWFhp6MXF51+yrdWybyPz0sVurbWLP9QUf0oDkymD2+s9uqPZ67vfGzwiZAAJb+48JSqefdJmbl3miXR3ncNHqY+opx0OKVmLki9ptx6H7XnbZC+q2Kd25qiSmDY2aP+kIrFjEzxGnHOo+L4oizZSbDEB5knEmtNTJDpD2XIYE1VtyYJuqWNVzdzclRbe+vxeUuD9wZ0csg5r3mkud1CTRF98e9oufhvrR7wyuDsB7h9kGuPAbnPqiFjufMXnO1WPtka/c/VpRTw7NOLdaktQpty6AHfsAFG7VMJ3w26Q3HSLun+3sb5Xr1wjk++GP2m4f2CE5CZtrSJnhND1G77jB2zl6gU2C/8e5+RJX2TAHRnstQd5xuTjjz5iL7100a7CiesAWJuJt+Gjm9CSCjRii58NKtpWtXeQgROwpTgo7C5QK6QdWjJOIdcrUjrhu/7id9iP/PgP22tOnrQXUUiKXvhfgA1rHXtRo6yadsbr96gIJr6eaAkA12NN9OiSnlQRVtl+a7PTduErf2DTPBmtQf7LFnncJVIJ/IFLyaeZGBtzTj86OupPRNY+UFEXheNXibgOMClVK7GblAPfCOxbD6nbApcvU5TTn7NDtuQ0ZSxWoSmq1ejpGYnm+r5T4SYHeRwMbcOj+9kT3NtN0fxdwMicN4F7Nyh2gjuWCZXeuh94ooEdDpl7wm3QR2d1ko4E8uSghmXfDfOOGdMxOVr3IXnK15IoaNN5f9kH6JwokU/c4/W5V1c37TmSj77yla/Yjeu3GDiqriJ5iVuqpouso47tBkwNLOIAj97YpGj8GGUwHidN9BtPfMiayze9rNowGXYjFPE8deiQ8+q7aOCMJa2iAhUArw+MuvZbUs09r53IqolCsoaWrFkXJYojQOP0jx/xad2y0kEnqIPyjnf+BXvPd303OvQwVj5tona+GvMhaFTknniF2gTuKG3MZACEymdRvrfyTnSMLDZPC7Jrz3zZTn/uE2jhcyg+FPlUyTT+2z81Rf3IMR7pPQWoqRtIQpVC+6vsIV2ETkkJOkx1LMmM8itV53BIDxxg8tagJ+v04x3SFGYwEl37cJS5oStnz9gmefDd0D0Vqw9wh+OYMRRjlhxKbvCJvSw3JR1eDe4E6oiMBafO86bFUBPdiM2bAaZQTGJyxz+B2p1BkHb2QAvkGYAd3wnlQ+fM12/PgFffcOoB/mnJmHxRQZPQ38USU3CndWjs/tD5V9j1/Q0ktNMEQF46fxH6QSYfFkhlhz0WCSB0XgFcdKJfDzDS0q4nKTQo0E7FqwOnHqOe3z6rbxK4Of9lnmmPM6gdMCpIqII6SGjKE9nACW10D1qTtNJVJo6y7LSDJsoMwLVZqvUUBlcfvZhRVHrVy9UZrJ/aoHb7BlyAMww9ePS1j9ijr3utPf74a22EUg1ZYms/f1JWPTiyPxLbN20DdpQPBzfn9ZC9wK6ZwzXPUzH27Bc/Y0ebS144aEWlILjuBCm6x6Te8FpDPpT+rQjsHHknW2QM7qdGunh2kfsf5L4HCAB1a4sb40x4ya6j4V8gBXhGT57Qvhwkwl74+hY58Rv34Pyk//Zoh1ICd8top79zHvgTV/YIv283/WHdOylBivLlXN1k+lzCy68MzDybslMnTXO3oW2BOHGlPBNlRTJPzvTi/rJdzNg/KYjTeQ86zlN3lZPBV52/y8H1mRoVXEOea8Kfn7QPfuDDlCtY9qiacns2ebyH7L5bSSysvHUBfB3QT+yLUs6xQVpVstjFjsV/6zveg+M4Y4++6dts5uVnbfnKU1ZEJ94/NOAPdlpXZanBEa9Itc7PwcPH0JCpAc55VZtaxW5UlEdWMFJadY2QyTqdfZXI0MsDPxwkwCtQI+9LhqYPyvKud73TfuzHftRG2Nnu1k9Om+S/nGTl5TQ6gztBVyLQI+dR6blmTz33nH38fb9m3/faSRsgB7wGp66ggz/IFrR+zqGsQZV+kEVfIUlslZ+jbGRnbVdsAAAgAElEQVT2Z0+SH9NHHw0iHXZLG6d9FRzTK8NT9uQKeeEEqqbwIa6de4GoLBFQLH+PNjmwC6jE7p/lm9cpnUHB0rRy+4obltLjJDKon79S7aQAO4QB7yTKCbTtbP4t1ZAOOS7+0/8C3LHk5X8dSFJXkrlua81tOtI5IVqPCvEG7gz75+MChHHNPHl2rB87bslh3QJ+ngBhwSNQ4qqNAO2oBBSA+ub1u/bxj/6enX3+PIBai1A41qJM2Nmfl+MF3TOHpZaIooxYrwEsrsouFNiY4E9CgxNrX+FbAPctEooOHT9p984/S3bgMpsCKKPW3PReWyrBpcWvFZqGv04ySbblXErSkymCgqh4fInlX/0dXZzSFZLxUfNzIVE5emm4IsSOZXTdwcP7FDGFNrz9be+wb/v2t9gjjz7kzmWepP6oP18FUoF6aeIpiukPv1J5ZO7r6dNn7Hd/7T/bqWLJ3vngQfaMYmE57uChw/4UihI5ND0kVok/zy8uUiiV3G9WE9xaa/LoP21x0wpUGOAR5qhAl8mgfKFBkEtPdMAv2SZqqYdUSULaXF4hr71qI/gUyxQI6sGQbADyTTIVFbXt8UJIqU+4c2ndT1zZI/y+uDTjiVOa3um7DjoHtOuKmcTHTo8cQMjWNzYX5GBImgiOt0RgkgyoMwksPmD855WDWpMp05kAqd6O3XFtdaPl/OURzTNh17+dsmLUGQ/9Xb9LndD93Lp22/7dL/1/tsgzF/X0rpqeKIADp8eWKF3TAcQQyWHSM130bMoS4JZVG8D6KoOvS1Kaa+AKRVft2KNv5InH7HlkpSygEw9Tm6Ovt2b3KNBTwUKXeTLYJgEPWeI6oBjs56kQAFJF6JX4L+tXZsOxagbmp6x5D9AfAkisRPGUY1/xeD+eWBHcOj/YyRNPVSiUW5VyMsrTEV7z0En72Z/9GVQbNka49i1aIgfvPuBWeqzTli47feas/c6v/6Y1l27aT3/vt1m/nEauJZVEO+y3qO1YYP/nnbtzdpQdQwVxbPrPd/tguauYXe3irxSG7WXA/RJMfmB8yrV9bXTQk+IqPA2jikNZpY8qTGw9d1FFfObYYN1LTk4DvX3hxg3rxiDkyS4DpT75wl7gvvDSWfqPwffknciD1pZ9OQVuHdLOnGxJciQqg9ttYgKkerT1vMcEQndg3KlJNfu8Y7MUFQV9HM0apAR8l/c6cl3is5hmUa43HCW9E0WC9F7kNccrno7lfyYnRL2xCc/79Kc/Z7//mS8gVZHVptobfE+cc4UaJBU9FSFNVNXWE5j1LBs9AkVt7McCqd6eludurJ+sHKWjsGAVG91/yvpH2XNYbNiP/+V32lM84ew2Zctmbt4hy2+/DU3t8yq2qjbbUBkyBnVspM9e/4ZH7crl6zx6UE+qoL6iV56l5h6l1/qwfJLVFL6PSav7jj7zuude+zjuNxdHivHRZIhQj86lYM8EktwP/eAP2Dvf+Q7KQ6B0eO6Jduq0C9R7PW/t3FEWIV89c/as/eZvvZ+sxy3779/wgA1RHm6bfPNhSk7oaW5KFSiDlUHAODw67n3R0ENwpfD4E8gI0yNxXsRZPc+zNgd4Il6/iuTjQG+y2m2tE/3k8dw1nOgGf9egOKqXPsK9a5WoodQU+bvM2CzfuQnAcb8dCLGyffHqHrTk0kvnvXu0xArQ6kwX3P3Bp7GrPXIg3ACGdRdgE45UOF2Rp7AsmQpEBSm3Osol0DLr4I6ByfkQCX0+EJ35LP6UA0/1zJWoUuJMmkQ+CRzUsQpEe+J3XzsSVfJMOkCgyq1d0IzTz1+wz3/hy+5AarPsNpa0qlp84/uoZnob68oTyPx4PdM9noWpssxa6lWkaKCfYpZMzooK7ZOT4SoEbVSG3JEHCbnzjPuxsX77X372R+xzn3/avvHkH9GHK1YcOWFHjj1sGws8mgUHVDvc66wGvTzH89GHj9uNG3fYBEDUTuBIu8PHKTZ/9EgoCecvXvUpqz71Gog+ySMfJ6hWG9xhdMTZZVDiIa2+uZbj+9j5/trHHrUf+is/aG9+81talrv1/JzMuam9qD54+twZe5ZinjWeuvHm9QV7AL+3Rqh+CAfRK7+6Vk+hHdQgAVopBl4M2iciqb/0zyW49OX+MSsM7Xf1SE92XqKkRVnb6ihHvQGgq4C8i/MVOJ+ooTi1gF7H9ylw/qIyC9m2t3rzhv/tkgQA/+JVpaO1X69iq5cvnnfL7amXyXIrCV2pigomdIIuW8bOnTgZ1G7l00SInPB23kZ8L8ocuxPkHnsEGOL84TTF78oHliMY7ckcWqdI47jDwretfYDdE/od3EFvVAhHFoqor/0///4/MdQFfwBTEaso1aCExRghf3qT51zKOVKnKUytak0VgK1JrvOMjU1xvOqSRr5EPBkCxYJ7KSEVHnvkjRSEZIc7Hv+Bw0edXmyuLbIv8Q5O1STfP0DU8ZY/mFTPwfGcbu6pH7ViZXnZLYcqO+kmQwXTBOcedB0a4GpN6rO2tq8+w3qDdA/UuOfo2SdutaM/ctmNtDGAQ3q591/8l79ojzz8iMuH2pnTp8ct0pYqllX7Pr/K8yyXAZ8CPJef+qr95NFJO66HlavAEArNKo7fKum8hw4dpTgmTxvWKsK5vIaUHn/Cf5f7xuwsVctG9h8AoLK4FMgkz0SOtAxEiZVsE8st+bMBLRRdUQ5SjX6vQtG69KxPsKCyF718tsRmkCbPq9cTK7bp9z+8ynNk/rTgliPl3JQCLH9acGdQCtxt663zRC3tkAGDQsQj+wLcOY00W/hOcMe5YoJ0qin5PnZKi23dvFM/d4umazlYi/aBD37c/vhrp0lAOg7XpnQYoO1XvWo9QkTLP5ZUzyqXlVfhHGneVaxJRF6pSgq4VWdPE9+9dgdTBB1U3fSBN7yNMPWQLc/eodY1/VfdsCNHD1Pj+l5sixLo6tRBr4vr6kFJ2qRAMAens4viNjUc2bqWdK43hLpQxBKu4HCpaH3uG0+XTa+2chRZPQHu7OyHNq6JoomYJV1vtoQVZs+73/Nu+3t/9++w20ZRTqXEFqm1Tdnl65ft6hLP78G4DIyM2+2XX7AHuZf3Hj9ig2QHDlDLRLUAFyk2NKZADjRNNcyl2PTiXKpd2uh8DSpyFkVkuWcYVWTERlBN6tRTkSGrIgHKGd2EmpW31qgai6+DJe+iz0epLiu6UsbB7BFjoO+qHKvKtU2oyvrtG9bDzidd50s396Albcstjh2cW/Uo/Hnsuyy3L4eZAiReoosETw/LHf8GuMMJFAcMMOfv5hBxZ3Sx/X1Z7TbNyTkuYaHj1ZmC2tmm/H6bn8rxQ6XAYflH/+ifsrwW7fCRU4Bm0aNkg3DHEs6fNu6WALeS7PtxkERlanrMiLZ/ObdtQl0mAQWhDdUxF591K4k15LMKg/bwW99FaQaWXQZLoefq1qoXiFQh/F52mNe4XkH8F+5ZYytZH6XLZMVUKGdlnsglA63tWVo5REkGcchmZxYlSLpVlErhKaW+fLUgHjq+S+RRNN9ttnRq0RZRTQd3bMx1a+6+SsMeJmr6C//8/6K0G/XKVZb4/2/vTKPrvK7zfEgCF/NAzBMBgqTEQeKkwRqpwbJsSbZsOXbm1CvpjzZd/dOurjRrtWm7mjSO3aw6qZs0k+MVO3EcSR5kTRRJiYNE2pJMkSJFipM4ExwAgiAIkARIAOzz7v0d3A+QTLo/c9cHh6FIAvfe75z37LP3u9+9Ny+yestGguIZ4TSHUENYrxKjXNzxTvj3D9wWcgCwAoZoBrfaCUromqpnGzc/S0XH+MizYEfUaFrJqP28z5ZxDmV9kw2DHWH9l5PgGiOoVqWSUvUDKojA8o9guXVjzVBfeD6vNO1XkDlchT8X3SfffVTacgCu7ynnec7s3wUPPho2HLkBWxLB7QCVSyBf2+cz2sKkXAOP3FO96SbdED8U0XK7tXWAKnKOLki02K59cLVd3Kx4MHQo9EvV03nmw28AWaIoXoqv+VEHLm/hlekqClve/Gn467/+ls3xaWyknIrA5CLTdktpMilwV8BFD3MNChBiCRR3yMr4lwIy+NryGq5z6L8E3LLmFuDya4TvXXj7vfiS+OZY6CHoLXgTxnVXhQFqDq+hl66rotsSh+jseU0so8loGYkc1neA1mvjowAby23Bu6yw3Thyf9RH39V4Anf6ZvJPFrOvfnspvW1zNj2Sts5P2s8Y9OvfjInisHTMaQ9/+OU/CI0MkVKTzpe2bAqHB1AF8l7DGjrLwS/GfXiUpvmLSqE0+clKmgRd4HYrUwda3Wz8XAkuShEGQe7IKBKC9ziO23CFr9W2W0/EE0c/CGfODYbHHv4ETTf5Hiz0ESY4DLJGCh/E7esQXgXwNtRWgizdmNx+ul0VDOs5rpLiv0ognhNlSoX+yOmesPnQyPXdkn27d0EFuu+mdl5usVXAikTz5wB32nJHnz0q79wzcN8vHopotdN+uzYqbfntdZQ8Tw7W9E2Nbkm8CXQzeKjrlNgkKM2lyIXvPvt8eGX1q/DLo8yNZ1As1+glInHB8xKLJiZhiD9LTCQwSN0WP7uA5vWHVMbgxthkNn1eYy6IGXQQAOGilXeFI1jaJjjg88qwMaPT0mNkL69cOBnuWtYVFi/qCN95dlPI1XZTXaMhsshhT9GYh+IAjah2Nl4+tpgGD+JV6e41j97jJf+Vr3myz5rQe/H5NdNTN5HMus/l9KDTgndFHvjHf/TlPwwLF84Pz29YGzYypi/XWB8qYFKKcDVyZcWhgx4mTzThjtHCWtGG6L8KioirOZgyMuYUcAg1pHYEenQXfvUmGKiS+pbQVlGDERkNWzg0udKy8MjHH0VMVgsztM9aSNgFwpfyB3L/xsgIj/NrAis+wWtIMihduPU10cpghFT8cYlcQ7HaP3Nofvz+ueuDe++u91gzRdQJBag2uqKrAJbLGj3Qi1/pgDBa1rTVjm5J9KUjEKPVjhUbTmd5pO/fO9XyW6VKYr3dDvmXszWJpTIXKT+twWnH5HkFPnaAmzD8yde/gfjpFL52j81yLGXhLdpPSqka6ukdQkcl7ZiKXnWoLSgTTZi4A0VcySWwJQowZRidgeCzg2z53AtuWQ5bwsDSuvowi0TPONf4BQWuKOMmAHoO/reuvpJgDYDUz7GOUmcO7yJQumwTxOR360u6E5E81jKfNZBYyRNKStDk92GSurIl9HXQ+BN9XoXSOoR6FquclxultdHr85paJ+k9vvyVL4fdB3aHjVvfDCWtzaGYue9lpO6LAGMOVmcZ8+LvIZU+k4TLyaPH6BpVTSet+UaJmtTCMEL0wAvv4aO9BcAvE0Q2V9cgPZhBM9Bj4fWfbAkrVi4Pi+ctCo2VNbSHYJ4SRkexywjrr37fcuPGAa353fIY9N+aawT+FN8oSznBQdFwV7WmkxRYzTzXbnjv+uDe895OMOa0m064XckJcxItZ+wBEi1oZDt+NriTZExiabSYMZiM/513S5yTjX563rVx92T6VzxcBnQLoPK3QjrQ1GnQvh880hO+/hffYjOrw2E2UiMJK6tJoeMLDpERFJ9bC0erwgABQreXxQrmfkmrHKcYwCagKdGBMw/JKEd+N3CPhwW3LgunzyBTxcpWtXbaiJKh08f5s1ugMq7uEgbGqsyqmAROH00yh08T/TM7aFQaFsAk62p9SsSSGE+vZ/OiAgN+Ctx+2GNKOknMSBvC92otZbWNFNBhdJNgh1c/o1tAQfMXf/WL4aX1a8JsRoqX05iniv7iOdyRCfzuqycPh1+sLw/zcdlyJKT2bN2KtagKy+9+GMvOTCFeY4zJzCLmdvG5fso1NbMCy0/wWKESN97pjbd+HHa9vyOsevjj4aaO+TYuUUOsVMI2BM03TNLmkpgTtWlTgoh1uIb11lVoVlxumkbW6FFV0qYKH9ZkGMpWj/Pq81tuDG6bqiCOlV8xiIxBYtrnjoCKLsb1wZ23MtHHjoFltN62PcnNkKcRYzCZpxPzdGDaYic8dwrc0U2JB0Ib/c1vPxM2bd4e6uoaaUtwNAwOnIX6o8c11JcCGgVTJerNh/WUWCq2O/bkhihB52/Fk8vnjhbQKo3kNhm4x8L8W5dbn0C5PlUtHWQya6D4egE51y2bUqmrHCpMSSCl8U8cPURQNMTGKpCUpgXXQdbZbjKHbnyeGEhOBbevr/P8CjY1bU0BpX8u7aPXakKl6YYxutU5/PiVq8iFmjZoyo7mUNnWGsrrG0MJbIia8ahZz28vag3N+NlnLxwPZ/btBYgl4eOPMXceelCa8DHe930++9uKDUqqaBMH7WeZT7KT+M+r160OPSeOhUefeILWECgj+bs6GJYRjQsfHGD9AbdoP40JF7jlawNwfph1xVLLyMr/F04Uv6kHoQJ4/ltz6jf+6I0bgXuHuSU+o90rsmU1Irij1Y4LkgZQZDuiWxJ/d4BMBbcD3HtGR2sbfz4eoDyV6DHA9L7aH/a13XFL8+Zp/1wb+h9+57+heyBoRHes2T49x44YN10K2JR8KeGKNfpKmTL5qPZ6AjyJDHhwm0cvrlxjOAC3KmMmkja+lo0F3CP83M3Lbgt9vUwno99HET3+qmpbaEuGrkTpfI3DTgCmRvQX8GU1zQB2zA6VQdkAnagwLVbx5JSr97xoIB1ge5tflzT49wnc3tLMAnKLmbz/i7kjCTVqTIq/IVzxRGghiVTb1RqqAHcZepeZekaefXT/++E3FzSFOl6XWcdh4sIl1q2GqXaMJy9BopurCofGS3BFmIlTVEHjnmqb+aOaUnWHuoBVfn7187S36A1PfPYpW7N69qCFNsxiP071nLDspFwwadcnALTm7SioHAfwWAl7FrkmFuOoUwC3kP5OPRdV+vbqcxuvD+73d26zZdUV5oDO/54G23RwRxDlWY40Y+IlZ/F7oqUXc5J2T+JrTgd3Ogk0nTGJAE8fkDSDE99TPugROqz+99//nyRwaJsA9VZLJrKv9xTgOktihfif6L4CLlclY6NMRo4HWYmKElwHO6xyU4z1gcvF6mr+5LiNM3S2QkGWJnrdBLgHmAg8cu50mAHDUF7dYkUAVyUuQusuvvaqqD9uhH6avV8632u6FSUxHG3OBuk9fRJbDJAVTMIYTAO3eRlJkGhzM3XDCMS2f+yFuZYuQbCbgN/lMk0qpPV3HK4GOs42Lya1joS1HLqTB2SPCMM5dCugNe+iY62GpSqYU79vzcMchz7ci2/9nhSnNP8sV2cqKEEfce0V8MfOnAzrNq4NFym8+OSTn8Pqj4b5cztDa32zSXr37NlllLM33eQwyqdOXJNxAvoZlinn7zEcejLPBzjYRWmq6mft869fH9y7d75jljsmTvxKiwBP2g+Y1Zl6VUZgftidSHPc/t4Ovqiwyydw9G92FSesiL+WH7A0RXgjtySdFEqDe826zeHvv/MM4IOWA1R1aBskKeg9c8TaDxTBOc+eTeZQLgntfBXECg1lqNYE7qtok+VSCHSK2eW+qCbQ9TaymhpsSpqZG6B7yXLehz57Z46GcTJ95RU0imfmpclQ8WEvEWCq0kRB7CCp5FIAI0HWFVoZO0vi2VWjO83HTuofE6lDPHhT1sKq2L0e07Q4SX7B9pDPZa+VHBJDuf3y285oXdLxrYvnhkZapVW3y9+u5vlQ8I2LQaoLRYf2h6V0u2/BldC8aHHOFwhEe3A/esZggWaUoeLLMXsSVwQmSWrCa8qy4rLshe7b+ObGcBG14Gd+4YsmKV62aHHobOuAHu0P27f/lDVmNEkOrQ7ABrVQomjoLaGDBZcXkQSaNjhXh57lEbhlDDT6cM0LN3BL3nv3LZ7TLUa01PG/Y2DpQPbgJgIyLpoDMepKoo56agVktKyuaIvgzgud8i3c/GCkLXnciHSwmKcA/TVk2Xz4KdezUSvqpYq//bf/EN54fStXGJJJOObKKqpDAOgwOomBs2fMAjS1tJFQoMcIltuKF7hdyklQlLBZo4BPAqHkJY2NkDtjVtvOLc+LZVH6vXvJUuv5N0SJ1hW48FxpNYekjkOgGkPmTpL9K8PqnyU9f4kMXA1ZyAtYb2uDkBgPU/0l62NGwaYEm91KGJzEwptR8MIF3YZekKHxgRK66ZC4nMLcPvvexOuxNXKDogTMBG2Fu+9YGuq7cU3mdBhLoj1SalzWuL6u1oRLyCWxzGrSSa0kZ2OYQ5/DMJRj5b3KXpPSiEl4t0GAW1ZeGfaj6nuDSp7zZBp/+Vd/I5zAHbztlpWhq6ML5upg2Lb9bd4DH73KayyvAVYVREhBqQymAsqrWPBxVUFpvaU2VO8b3BEVC8sQvPjc+utb7nff+bGZ5HQCJs2WpJmSxHhPSeS4pZ0KyOkNb/JuSTLGb0qW0zXI7n5MBXfaJUkfqo9iSaJlUrNy+ZdDjMn7+tf/Kuzbc8QCOCUDKirqzJqOTch60tEUH6+5uY3pXP1YCapM5J8SDJVgwcrJuun61Pe4NdVBkq9OUazcBLvpAbcE+2z+nJuXWG3kMNlGplUYL15WVW/jNFSVchlfXML9I4dov4AboZjswvk+NsnmmZlvb5XpicXW88rPd4A6TRuNTDQ0liAzSlXP7LGStMJatwhurcukC5nclHZbyiiVzgiLHrg7NM7rwi1pMv7feHC463GCuyostIRkpbghORJP1o9QMlk+ZY3oQv5bEliBW+8zzkEfQicjq7/vEJZ78zobdvXgQ4+GUyePh9uX3h7mtM0Ju97bHvbt24UctybU1uAKyaDJDVE1Din2UTht/VnGRZy3sT3KssrNsiITN6Yv//AG4N761utmueOv6dY7/n0M/iLI8tqQvLWObkUMBJPdmNSSuGvi1iidxMkzMrpBPCsaLfZH+dzxvfM0oBck6WoWuK9hLQ8wkuNP/vQvKNsSQJUguQZgGUvNtaskxiXKwATcejjuc4hxxhAJWfAlARHFv5VQWkqsKE1vV3gK3BqiJP21/GhtqDqdts27mU2mdOzUUXrjObhLeJ0cvr0SFnod+diHDx6EMag2NmBokNHT5hKy/spCJmIsP7xete73g9O0nvFNpL5JO7Q825QPwKPvbnslX9wYwFiP6bkCsSnF9Nxe8vFVWO7OUKJiXqXSiSFmapoCNGklt5dK7iqYBlEO8OuYpKbSMU1DK1F+gb/TkVOMIgp5WBJW9NetTU1hH8XUG15faxx3FbqcEdyVpYuXwZo0h61vbwk9PUdCfQMsDVncIrlKAFeMyRAJME0oZkNwFSkcka9t8Y2X6+nGEbjlF778g9eub7l/svk1L1aw53egTrfE061mBG38OQenp8vT/nL6+yJbEsubIrjTvnUMJNP+ZQR63pf+MK9t7XjNlxS42UREO09//8XwypqNuACIbNQYhi8lYnJQWyo+1UboeqsmaXGuv4+1lGabBIcsN0meCqL/MfTVYjMiqGyuo1wTdB/SMlusgs+susFWkhQ5agMHTnJTmGyVCQa8RhFXuUrRLCjkc5w7fZpG7qgQyYiOXj7vwiYryJFVlE1MUZz0RzEZg0l/8wXYNpHZRoAo44h/Lesvdsqj3MnA1KOkmPSS9sR1JbrSpUmv7WoO8x/EclNBnyPOUIGIPoHkxvpeqSPHcAsaGzQ+hGBaN4sGwCq4Btiar0k1r7kmo7gRapIpZeWc9nYSOEfCutdeDr/w+S+EoydO4c/PCsso6JjNrbh54zo06oOhjaqlcoyN0Kf58NJ1yy0ZBdziva/ANolFcR/QmSk3BgL5tbDmBzew3Js3rTVwWypZflgC7rxFiEv0YdFU2rpqVWNgGgH7YXB7QiJa7/T3pa1+OsBMf8909mXSD4/BkjaS/11FwPS7/+V/IJDCf0NBpmSDUtqSXCq1rHS6tNsKunSF9hPgTdj3KCNItU0lVB6JHVn8YU3QZU2UzBGgJlho+aPy8TXU6Bq/RAU2dd5EoqiOdPoR/H1l16j6JqM3Uy4JG6Ui3iFeS9UmVfjtF5DDXqV9mQKkCavs8Ss/SlXtprD0heS7U8Gt9VO63aqg2GS5NLZOCbBjDKX1ly4mzyzp+8U4KLlD64mli8J8+hBWMN2hDDdM+6fgXFrrKuhAyKRQhWVtLZ8dKkngVKBhF9ujQygZ8Ql4/MtFTIogML1IzuAcrp6etYvD8sHBI2HDxjXhS1/6Unh767uhgcnJS+lcW0yK/rVXaH9BkD2nez4BJUkjPstV+dgq5cNaX8Ygmc/N3gnc1qnMbslkEpq5X9RQfu/V61vuTetX4xbGeTCJ750EiA5YB7deJXKvZnW1lrae/h/+fX6qzJWIyDajJFFP0rMuKUwVyP1n/DvjYYr+t/4uZi7zh8QDqVjRbVA2n1RRkpNcsmovvPRaeI5fGsNhwFa2jlNvQWeKE1ahQhUSy4GBPvw9uR+qiWQUSKX013Xwr8xdRL2m9/GeH6j+cCHKsXJ6X1XoSLctn76+rZufawjnTx/VKnDtyw2iQJe31PfVzFYS6aSNupZ6bhCX5CpW3/UT+NbSZIuzTm5Rb3vma2SBomWRY/mYvj+h/swgOfXqG+K0YbxtLH1v5YFaqyTBo2QIn2sebSG67rs9lOAmSQxlfq1cIq79CpI5hHUkcWaHxRVtFA5QHcQtNBuJbDU++DgW+3UyvjMbaozZuAwo+wnSx7lFurrmhb0fHAhb33k7PPHYE2Qp38dKtzJye0m4zPCrTa+tCZUMc+0E3EXcsnpGMSajHJArWG0F3GO4jFofBZRFgNvWQapJg4wo2vGw+vs3cEs2vPqSgdsB5jDWmOZ0vw+9ooCjlKstakInJaYjYRMiYyKPdhq4kwDS5rRY5XXe586LrKb67vossVNo+gYwIY1+3oDgn3tywi/ve55kw5f/6E/Dqd5BS3OrbEt6YPnGkp2ICtSXRFA5EhayVAOwFhMCKpurRE0Fc+9r4XyHCQKHkMfG4lkBT75lKYk3NJ4AACAASURBVGyA9M8qG9Pr6oqvbmgPVQ0doe/EB1zbNJWn7loHpL25ErCN0PNafUtOhfqqasqn0CXD2EgRZ0IsY0iiHjtPn9pQKfOVCRCTgNJnQHrRh6jLGIT7BvrPWsJDRiWKyOxmtvDX3Ri5SVB6t3/+06Gyqy2U4lNbuzQCSfHZJVL9cZOUYKm7KptC+8waVHkEloipOtGa5LC6Jy8NhPfh9HN1jBkkANQtdwamaALXq7N7Qdj23rvhJIW+i6H/BohpOufOhQbsCic+2B92bNsaGtCyzAXc1tqN51f8I6t9EVHVZVo9KGupIa5Xhi9bAYPO/DiGSmxYDCpf+t6661vu9etenOJzmwW1qzBaY3c3fFqWA8qibbOWMq95yx39wjS49XqRh7ZJXSltt1tnpw3TAa1bcX/fKcC2QMt5YG/Dm6cT3cJdC4cp2frKV/83DdJHCegI6nS9Sk2m4lPTz4gu4zNz0CpxGwzcXK/jUqMJ3PCutXVk7HBNLrDQF4dRxCWV4fos8p/Fget1pQGXbFVXavnsVqz3PObh7Fdi2rqa6vvuWdltevG3tx8JfWQmG3GD5HePovdWUUg8nHHWTt6FkM+RSOcAnURDZmSsz18sYHB3xNfdDZOCLzElkwYk0n9JiwixO9KnV5GcueXJR0MtpWylkrfav6tkbtTav8nelaMh6a5pDXNK623v9Rbl0JlC2Af9x2lXwXoqW6jiA9biJIyI9qdz7oKwdec7yIjlglWylhWhDX67pbGF5vhvIXk9GFo7OsKcrm77zHKz5HJcJhg939dnbolcPj3vmDhvpK4Wcyo3oT1XaSPPuPp7a38+cEf3wzZfL2uLlQeY88mxVlGfyaZ1u0syKXDyA2G+u14geesIaOtyNMlz54PYCOK0n/9Rmpb0xqfpQHeO/EDuP3Ak/PEf/x+sMVU1WCC1YhBnfVm0nqyzAUqfbVaoRmOiw+r+L36eigKKy0NDYwdBYwVBJ60WYFWiFkavL1+1GOteChVmbSBMoESRbB0zZVoXhN7j+9kE/p630PuWUQFfinty6QpcN69VCTc8wATfEd5PjEW+aY5igsjbOyPibpfz3O53S7TlXVrVz9GNQl7q4JSZeg1ySNP67yTjbrZCmn0A2LXyltD90MdCLf628F+sTCHvoeqkEvUQkeaG56yGAaotcsGYbhf5M7NIUvVfOh9KmJUjF0hjUlTFdJrsr26jufNvDm+/85YfRjrQzu3sDI0wKFWs6U8ZrzLAzKD2ud30bmk3OYbeb5SKqIuUrp1VtwBuAt2QurFUsqZeKdbhlXU26a+KSPi1+plXbgTulxzGySI50CLwplpOdwfyr6cr0q7NxALnD0hamum+ehRPTS0xy/vb/hny8trpGTn9uwPBG7h71Xvic2PZLIjCIu/evd8owEHArSBERQFlsB9yp0bw6eTHyUKNgb7ZtY0GnmH0ymoxoA3M0farpaWLd6M2UsIeAG7PDVjE+dpNxGdQFY+uUlWsqx1EFQeirgVwY7ktISTfPlEUljAXXnMkZ5H5G6dx5sULBGLcFH6r5XloA7PdjvHvXFtiHHYiARZ4tQaeTY3GJ7WOyuKpFjEFbuuYpTXSz/BvI2RH7//iZ8KlimISW1hWNbRUtpPPO5tKdlnFMv6ujJtHVZGVkrjiaunzXsRNsCp5AF5CfDJCewYTPuGOnIbjFxMzp7M7vImMVoF7KQzVImo1Ra2W8B6vI6ZSEN3R3R1qELPp71WsPUxDH/VI7KUBpwoXRAEKi2oDKmpwjKJ1mdNiGdUkplj99A3A/eqaF5VnSF1vWijBNR9M5q9OF09KBOT9mv3nItwjINPqNQdlYpGS2snp6r0I7DS404yJ/t1aFNjhisIr98M8oDS7beB+h6aQf/5n38BKKqWLaEkBIuDKYZGU8RohzS53QOBuaGi11xwaSsDNxpRhzVsJDkepFxyFzZBqz1aEwxQ13KrgVjcnuTtewTMWKuvbQuvcpeHY/vd4H/2dZ3SLsXY5RPpXro0SSI6S5GF6Af6qV8jEtUnC70SXnQa3DlWONPUl/FHTigjcEnSZEcpngqNbJyLBXjdhkCIJoEjIOnCxRlUdjaH7vtvCON2pagGzunGp6WY1/QZrRIHyPmUwQpWAW0N/R6E6Ozs6rYjjHNZ1BgxMLVlcTSTuh/67JMqOn+nrV9Y3hC4035t/8rrx3x1N7aFTPU0UsHLLbX5tLTcahRD429X0MFHzII0THKTR/QC9As9SmXQFK64CBlNkSsfDgRzFGKhgwrKTCWnxyjNrrm+50+A2TjVJoNgKWe8L7ayhKLki5fP6a05WWJtLIGLdOdRJqkRFsXJvBUBZJLXNTXzlj+a53TroS5U4/hn0mv45TPppWopY3eMVOD6XUNZ4Imzesi381d98i0wXbol8bP6lBHCVkVCRS2FNYFQvCTAbKRaWdb1A5fuomqZjgatpzFjb1Mni4m4QMI6KjlJ7MCsCcNmo6iurCAzV0kLWe5wEUI408oLlq8Lhd39KywMVFuP34jPnqJGUDtyCJnjtqwSpgwSpUeORPujWy9yKgI3tNtewlDT9r3zp16E1h8IH+/eSxj7Ktc6oPFsmrm4eUNyzPpvm9ur/zKlJblitucdR3kZO89Q6b781lMxtRFvulfbK3hbxOQXC2bPrzS2ohkEZodQrd2VWaGpqAYg0ylH32eRQzmluNUD3Qv/1IiPWBxLHXY7+u51WcRs2beD9JsLHVt4Rmvl5NQu6QEPNrW9vJtCm1yCMiuhWidl0EPuRJZxhduegssUA+yq/5ILpFhFBKh1OieItowQ9obX62RuA+7W1styewo1UnqPKK7v1ZRRaAvLJllZaFF9GfYf/LwVu+1tLLWkBeX0Dt7QfHgj6e069HaZYboNlpLe8YtGsdDqYTFge/3TSLpO1euX18K1vP22Lc031jooV4FIr0HnoGc01AeAae9HQhJ6CTVUaXKleuSuNzWixq1GuCbS4MFL1WYGtUYj0OlFBRyLEkr8o5uEKNZBFMCg33/ZwOLwDcMuvx5pLIZeTdFZ+Jb72CMHpwNmT5qcL3PGATybDtOaTXLeYqWuhqbkxfO6pz1qhcC/y0Zm4FLMA4wcHjmIpeT3AcJFmOddUdWMUbjwa/lraL6NBWU+Zghw1k0seeyA0zGuH9Si2CqQhYgFZbx1YuSni9FXe1k97uOJhZLFosefTZ/yC2Aysdy1CqjoOsxJ2Gqd9mm4CimlUeNDOjHq1ilu/8TXzvz/18COhEQut0dx7d74bjlIe1tzaSmeALg5QrQFcPPdpGmCePH4MN5DWdlIIStMtDboZS+0b3V+TZ9CNKUO15tkbBJQbX3vZEDy9lYKBO4kJJz3oJPJ2nLslj+A2gCdJIIvXJsEtyy1ws1k/B7gnr1eB28yTHzB3iPQf+Ur6eED8H5yCfPb7a8Kz1ExawSm1idrcWfTOqIT90GuPEsiJTxUlOLu+1er7xGXLQuud2ubMA4wo4xQo4k+PAXAbtZ3UKJpvz8LKz6yA71aJlPz4CcC77O5PhQ92vG0UoeYxzgTcJaTfZYHKeJ8BfNIhDpIJgSxuSHfJ8idVcsYr1MWMhLD01sXh85//LMEaZXBY4YsjBLgo9U6d6g+XkJxqCsIQGdZ3Nm/xppGptRK4Pbj3mew5Xrtp2aKw5HOPEovkLL2ur16sZg2Z2hzugsq/dHhOYGWHzw6GksExRFPlYeW991Kyh2QAEDc0UtRgVT/w9WRaj8OSDOBWXGI41OIli00zsmHTevQ0Q+GJRz9pMtdyWKhNG17FhRkKc7HaDTAn1RwSVUGpGv740cNMXWY0N0UMAq8a3Nte64Oz3heHaWKkvbQ/elHNmhtZ7k3rX2a/PDBJazoELBleB6nckgRb9rvsdAS3b4ROlxva5HX0mjoA/KuDW1k4F95fz+fW+9qgJrEDk/5NfG+9mgdZbv1jbBDvjpnh7//xhzbOQzoFzJl9zlkENWWo9DRKYxQgmtqPKLwWF0TFCqIClQ0rwfo2tM4xnbfovWsqloZbVScAZS6Vfje+lev4Mt9fCg+sJ5RslVG1YeWqT4cju7eRiaTLFFzwLAAfBVdlWPDeU8d4H0/7C4TTLbetqZSXZjjcG7zvPjWzXEFzn0Eb1qrbSMGVVezTEu7ICV3nJ8PubdttLrztWxLAGxduN7JGBPrsy4WPPhja715h9KR6gVQBRJuCoL2h74iq0tvhoHfv2xNGBG7m60nKsfLBVQjCMBasufx0o2J53QHAuO/gPoAM24R//LF77rP9e5MSs3588E89+HCYh8HQvr9G8kbN8+fik1dST1lPvelsmKQhgsljqAZP9tD1C8utlmmqcY20sw7ReQ6P3s8EBCo5wzi98szq6/vcm9Y7W/KhlPfPAne0prIuZrktGjX/yjGeJHEEcv5sE7cEbrECutqnUYEO2xjQ8joG7MjdxkArsUjaNE0FSIAdc0nmndtJLAp/9+3vhZdeWmeKPnNL9E90F1X94iwAp2SI6RjY0JrZcLxw3SoHuwrDUQ57UkuQqem3yhz6qAvNeZE1U2LDW/3KTZEPKMGPAqWLAHaEtPKdDz0ZDu951xSHZaQiS6Ah1cBGySKt0VlqKic4CDaHMfrEk8yI2Wq33JP/Fqzv9rIVt5oaUbeAGkgOnh+EO0bcxKRgWLJwEF/8wO7dFmzqfcx4WNLG91XZ4Zx8fqi7B379F8PsdjTsWNDTlIDNX7CI/n0l4ci+g6GlE66eooXG2bPDm5s3h/PUnw719IV7P/HxUNHZZq6KVH7K1hqLA8DO4irtpWpHeYQSYot7Vz2MbmY47Ni1PfScOhruve2OcAdqQGUg39i8EUqwEc67E8qxgrYS9VZJ349MVu0eTuNzX+YmKOVWUMN/LYMMWDGfvw/Xx/IsWjtJRLDeNwT36xtXY2yTJIoJagi61HgdyydfTSdeFePq2qRFl9ZW14hUcfI5dd0qoaGZKVpNOyT8zwbbK7JX2Cn/OgG3PqDrJgx1CbKT2yAmhBIhVnRJ7PAl326TuBJwu+W2GMqtHRTZX33jH8PadZuIuAkEk4pyHUCleaXptgafmtmCT6dC4TLYAQsoEfJUAexqAG7yS414ln8tn5ufscpyXkMfXLyzZT1ZH63BKIAbwWqtuO9xMnDvI/vss6Y6xVT/KHCVIF/0V3/vCRIS6irlX9HCxiDaeG7rO6L/c12J6XU4pJW4Da10sGpsbuIz0l6hpgyg03Do/EjYt2tHOEGnKNNyy6CY4REf4LFKEfoWvcdCRo203XaLpdF7z5+x+KOurgV6cozq9hNh6W3LwzwOk5Jtb27cGE7t2BPGh9CK3L6MX0vN7SsD3JbQsb1jZuaZU+HAB3sc3KVV4Z77HkBacCG8v3cXBdPHQydc9mcfe9KkrNu3vR06OuZQqtZqdGorz6Ks9cmTJ8xy98Jxqz+JCAjJHPT6UmAqcdMHi2JddeUWSkAly/3sDSz365sScCelSUN0+ikjsFh5+902bk5imO1b38JXVEQcqEWsDbfdeQ9yxSZAcT68yweWpaomEIniK7MYskOJWyN3ZMK4YgWUnERtojZXoDdzb6Z70i2KKsNJ7CcMigARg9HI43q21DssyQ346v/6y/Dmm9steLO2Bvossma6dgmUXMyvzkckXvDDywmMVNN4mWxaWyf+NmVT8vkmYE7sEChzKeGUdX0laSFLiPM3ArgVtIrzlf99FRAuuuOhcBo13JWhXto7lBlDoqu1mKBVPe/6Th7jMT0r6Xx10s8veT7ztc3fttWx/7luJMYffiBUMleGsrCWVgzqiX1g915uBek6PDpKxyI2og8wX4N1uZdJaEUNavl20ticSp69ihxA75FT9FoZpIH+nWHRwkWmeNy25c3Qv/OAUXLLPnF/IIK0g1aJMSvH2ooulKamH/ru0AFNoxhCGjs7LLvjThNPHaCBZt/Z01bM8W9+61/Z+u7ZuyfM65oP3Vhj+92Mhlylb4cPHqBg+jD1luhtVJVj7q03UbWZQOCmn+ebaV6Bu6AaAXdDcL+B5TYw8UvRrjJ0jz7+ZNixfWvYT8XzzQsXh+Urbw/rGeMmP+ixT3+WE/jTcIyeyQvRDSy+ZWnYiC+lRpIV6ttstJP7lHIxzEJJaqlN43e7yhN/wg5Dcgg+zHEn0wUM98nrJFf49ILgCZ1oTlKOa/F3f+8r1Ocd4nqDLkvUch6ouS7GKDYroJVGhGidDRnGR5Yf3jH3JhvlLOBLRCT3ZQIprKQARVZ1opFztPwCLGIYrL5Ps3TQbwvcc2+5k8bpSuUPmSZ6DMtaBhD08zk+Xx/XdGRwvBWz3zyTzyd/O0lOCfx6bCtAkJVI1jIx+c5MmRcCCJIbT1Sofj4NbmuCBECqO1rDwkdWhdKmam413Chu33JS4xVkDY/voxKfZ1p+522he+5cgkRuPTQ6m59/JTz00ENhhM61I9SBSkNiGUzcEu2lGlqepQ/JCVwKWe5y2I+baXEhIyZwD0ARnjxxPPy7f/1vTSx26NAhmm8iDWYtr3AwOrs6LRN5YO/7MCVHLYmjtTeDxfNJz644SRnM08dPkO1kLVQErTgC631Dt0TgjiyHxtA9+Mjj0DInA/w3lE81D3ApLFh0S3j805+zhXzhR98Px9EGqA/HAL7fk0/9EkmP9vDSc0+HFq4Z85dTltv8cWsh7L/kUhgdmAA1Wu506j0GuGm3xA5JKlCKFtzoQR0WNloVNP/x974KuD9gdN1Z85nttYxvz2f/fJovaXSCzGrArRS7tNtN9BG8ale7kgVyPeiLTfAmcMrflmsiPMoVGb543uivcqyyFHGydh033RrOMxdGN0Mx/r0qviWftX6EUIPne3t4CqcVrRF/8jUJbgmdtC6J5TY3z7Iyea5/8kAoNkms2GRnWwHC+PgE9LyP/GMdgiZG+92EvJUWftYcVCNQlIgZI8M4cm4IXQy+dntzmANH3UOAem3gYvjJaxtDe9ecsGTVXdZmTf1FBDTxzNKpq9fLKcA7wAQESYgr0c20k5wp42bRjX/k8CGUgn3hkXtWhRWLlzAR7miYN3+BsUdqDd05t8tYrd27doZTRgMO+qFlLaUX14PoYIqy7MGYmtZcxlA2Qen3p1++fkD5xoYXjS1R00eNpPu13/zt8PwPn7UU8myyRyNcE2c0pnn+Qmsec+bU8dAMFSTBfh8dlerhij/1xJPhH775f0MHPmHecsus+DYZkFO6YkvFT25iFE/5huQZm7w4P4Iggjte55PXup7WGJnS8J//4E/CIbTEF9Foq2uqa078up5MOvFnXatFtCeoMXADVKL91o5uPiyBo/l8NLNUWzXALaGR2h1rTrp6jOuVNIVBvTcqCRol+BET0Tp3IeBmsheZv46WGtLsF5gxiXSUDN8I3ZuucCBsx1Ic90dabk8mJFZdm51vTmSerpt022j7Mk23P6NpL5IF0/rk1LGWW6rzzhWh856VuJUV4RCWtoOMYwkxxPBZRmEzJbgKtV9LRxvyUgqkyUxufPqHYeHN7DlGYD4/O4YrNoTrocMia6sb4QLPdwSXQs8vfU0jTX2q6X1yDmZDN8A7DIxSZU416/ZLn3vK1qaru1vwtClxc+bMMf76XVSCJ+neqpZqcgljhlbcuOl9OLBnenrMLTHXTYuA5X75RuDe/NoLDm5+8NjxnvCJJz5vUeuud98isyTtBZXbnNgLyBDlP9bQe6JMbRH4mZOMT7571SM2I+VHz/49Ga6OyYAywknwjrPJPdBxbbe+bOajLGvyS3+X75OSz1YaMBNLPx3YZsmSJNGxk/3hL//2GYKTk2EQcdJV+GZ//SQhZO+nlRG46XEHg6IkwmWBm0Vuae/GUniXV1l9KdPGLSEj0RgBIsyIgmdx5JdhSNSjupw/q2Jbfn9r53w28Kx1PL1nxTwKaIvDlp1H7GCIKZmJ+5JQAIl1dhTm3ZLIQPlBNN9TKXcbA5IkvJIr2zHtQY3cP5O5Jrdjgm2fnKDpvRyuNrKSzbcv9ubuWN9y2BdNGhsdVNu3c+EWXJJKjNkMXCk94wt/8XdQpXXW7PLhp54IVwH3RRt9zUAs3BGxJqq8kTuhAgytcVtnFz1Nypg3dCgswEL3sRZncFtGSBT9y9/4FxbDtJDA0TkUFdvGYRjAQO5kTN9ZrL91nYLT9luZ3IB6M+pg85xyS8Rzx4yraMzVN6IC33hV4HZQSSfAk4cv/NKvh7WrX8AHUg/magNWBF3sfqRBmk3ocx946BOM4fgBABmAt/REiW3YpP2QFiK2BdPvrueOgE3LXR3cCRBTmz4d3NMBrnebCSPx3R+uDTt3HeEGOkpwcsKzjiYVFUjM83Zw6TDzS5F6BVSgD3MawXLNhdWR8s3beCmRINZEz19MoFmEBZIiTp1IVX6mniNqDyb/lbwhmbdOA7yJimBmKjACF0agAs3yHHaZgDEh7hfHryk+dxJI2jea0XFwpw9B2hgYyPV52b9oPJKiQwCINgSQKFPYuLg75G5uIwClEFjvQWVvBSTABJTbBdzLDirgO7vmsi4zQj18/wvf/A6Nhpaaa3HHpx6yJJx6D+pg2y/WZxBC4QzNddTbXKOzVVlzkYLeQ1CT9agA6zB6B7Dsau/wW7/ya6Y8bKBkTRiSz93Ef6s5z57du9B8E0zi2thzsH4qXRPLZJlv9qAPw6sWD1Gj/nNRgZvWPmcBpX5pk04REHWgx/0UQeX6dS/TZLzHpsRKxBIX8jxUjzJ59z/4SNi4fl04sGcnLkmbBVpxE6JvOB2YViKVBFMeT7lFSieQJqmxye33//goq+20IpYYy/oHf/w3uAuzCHJoenn2uCn6XI7rbpeuw6hq1PvpM1ZQRqUGL2pn0MxVDeXi17zaDFjkruzeDAtWc1LHQWlOiCqFRrsEuDW0SdSpai8r8K/1Oq6wY3OwgJd57RLxtAST8UsMZmyTkX5EW5dJd8QcELOICtHTX9PlwPHPFkjqoEuDAZBK4JJF2V3FxSqvrw7t9y+nqKIejccglGKLzZzsP93HGpSZu9Le3mEs2Ild+8K2V98Iy++9Ey3LibDykw9AdUqei7JSyS0+jMDZj2UeILup/n5yf+SWDHIT9OBiSG48Z8ECgtMLjNs+Fn75yaco1KilyLjW5LSjrEsTPPdBKnb06xyvI/pWXzYS3CqfUBVyu1whO3kGgyWHUG6RvmRsX/6nl67vc69f/X2MmlNNCpzUu+0UtMu8BYvDJx//jAWW5yiPUiGtvjQyWtf3A/RbFrD3Qta3q88cC2TBXYrZmLpxUfbq4HagTgV3/NkIvGnY/tngJmA8c+5i+Nqff5dFY0QI4qSBgZNYb+gxm4SgwxuzqrKIUQPt/qVuCxNSIaiP4B5j8+RbyvIr8aSWEFbZwxlXRcgVrIzeR5JV3QICv9oPx2yuuGUHvo+9GKQKxw66HUaBL2+586CPNGDeVfFOt+6ixfVNH/60FY8KSVlutVvIqT5RQLDK+ath8SfuCVVU3swi4VQMlahnRuVliZHyqjLcyxYvKHjj7XBo685QzWhvgfjepx4jdvBGTfqz/Hsd/IHzFATjcqgxvOStdRyMYRrNn6F3tnoFtuJ3i7bsYZbNw/feH7pp61BPBb1yJhqkVQvl/MGB/eEDqnOGeK1R6MIIbmlyZIyUQZUxObJ3n/VF+f8C97oXv+ehSUI1GcCJ7k8zFmLeTUuM+pMFP90DjcVDdc5fFFYlFvt9qi3aWlts8laas40bETctHQjGrqXuQzu440lMb9RHvcZ0v3vyzxzpbe8dCv/0gw0EPUq+UNVBK7BePrN17ZcWzvzuJFCb9MOxyLAdenYBtJ75LqqhFJsil8T6JopVke+KFVQ7NfmAY8pw4saMGLi9n0kx/qFyCxJJCeC+CZ6lVVZyiCyonslnyyuLmGdLpoN7ki1K7NJ0Sz3p+iWGJBoDjz/8MUW3SXYgu28FxGpDRgvl5Z952CpsxMOLCryE2lC3U9f8LvIaKAJhT3r3Hg7vbXozrLj/7rD7/d3h3s8/TgZW1GjeagvkChbFX49qPiUZ2Uos8yCx2QC6FEmK1et7DoxIz4meMBfDcffK20IzqkPFAroBFIzLJTkB43KRXIOmT8jlUV5EhR7FAFy6cn32Q2RgZ4lFEfuTxB83tNxrX/iBPO5URO6JAwH8TG8fMwwXG8DXYcG1YA/SRHwDmlwDdluLVXWn/UeDa7LoZqmSQDAPcB9/4a5JjOv9mvlZ4M6no10ZGA/S5GtjDV9euyWs2bjdxtq5pZ4gWdHDBkgeKt7aEwDe2D0GmU7rCQ2y6410Z52Be6MeGgK3WhPLrZEFFrjlc0tEq6yltCtqByGaSs9iM7bUcoE1kp9rc29wB0yBAbgvDKgvtT6Bux4/C9xOhBjHY5ifWjyS972nW++41gK2Mrc5YgQVNYgG1f8UzI2wDss++0ioIfFThNswm74hI8y6LxbdVk6hAgGkLP5FUu471m8J1S2NoQ9K796nHkc7E/sP0h4O0A0DaAM3DMoF6T54/Cp47iFiMZWX6eabgYWeM68bK80NCNP21ONPoBCsM0ZHINbvAncfiSC5kGJddFva/E/AXYFmXpSjOlEdBtzyuePwAuHlhlTgj57+7rUcghnT6yQmxH1gMQLuonTftNh4bn0J2LuZk9LejsWmGmUyiJnEqYDjL+SWeSrToe/3Tq8mgYlGa4q2ZfIvk5+NG5n3uV20FSvh5Ur82V9+J+zYfYRyLnTcCbsh7XQ/SrxxGrxbUxuBWPTk5OGTfNR7hegjNyB3le8cwT1qDWG0mZr0xbMq+aA+I/jVCqJUhVMPIIbYaOlaTKSlTKZmVcpSomRSImJczMo5uSXy812vPQnG5BkdyPp/aXDL7uor5cIkVivtwtl3xACVl9ZtkitKwG0lauL11bWKqWv3rQiV7J1GYGva8TV0NOUknHJl57dxQwAACyhJREFUcivqSaefDQ0k8jYwXTlX54UL8+5aHmqYsCCDJ1DV8cxiTJT0u4TQaoC6R5WZqUuXevhpWoU1t+SzNlErWYqF7j/TG37tC18ITRRNC9QCh6z/IdwSiaKGsNxDJHF0O4jNURmfDotGkkyQbzi4+30st/P4TtX+HBnKRx968FoV/pdYEQWOqoyopRpaml1lHPV1lmi3WwIb6J9d78piNxuwTTyT8CJTgkAxVImPaJF7UjqlNmK6lvMlUHnL7ZXuOhhx4/P/lge3MnjKdkrArjksxgKGwcvXwn/9/a8h6EedB5ClrCstqebl0HMwXewKgZ9aDmixIwth1lofzRbaXZYm2I6ZiIhU9CuxlNLq0nhIFqtbS/N1rurgA+qr1BCOkKRpIYjqR/cgUMsayc1RM0mBImfMCgUNVP/IcvthdrfEGIvkVouHORZlm0sWD3b6pNsByNOCRmqmUu7xwJgeQ5SmyRJ8Xa1SnsPa/rGloXr+HBt0etPCheE0xcoNs+kJyA3UQBLuIiAtHhwN2zduDjetXBb6KGSmXiHU1FN5Q0CtuaO1JGvk6gyQsJLuup8AXlleibWsgENWm7fVbPha/PBqvl8c+SP33R8WcKAkjFJ1/YBqJsmh9CO+UpHCOSy4LL5aKKuJvUr55LOrWc9hJAYyNDMpSrbZpig3X3n2BgHlXbffgSsdW93qh/PjKdSYvZKroR4NQ0NDA1LIVugiagWJeJXvj76hL7BzrpP+oDLBKcrPdCUpcOddGbdK6U3zTboeuEW8QRfxfpKBPvPc2vCjFxloSnZRPrHKm4opapVKbpi2DYO0IBBfbQfRVIcOZgd3wkrw5xYylHJL5NZY0x5jCLgiCSTLsMZjAHWcN5XPPUap2Cjv14ovqeyaih7EyOQkLMKnFUcjFkKzLKVzGeJz6Jl8fZzNmJ5+zz+xI3oKFZCAfIosWa9krSpwc5RcSnxuWW6vNU3GCSagky665bYloWnpzZYhVWs0/YxqKCuQCcgFqG6uD2d27A3bVm8M9+Nr07EzHDp22CTAlQSD0uKUU46mIbTKWKoSqY8WDhp/KGOgDy2A67Nf5TBVEhDqZ+ROdMNG3YNKsBoGRJTeGYGaA6KCi2ESYr343so3zGIt5WtLF16FsVUXqsO791ifcxWBaAnV0WvN926Qobx95W2sd/Qj/HfbbqWcE8uiD2vdiLCI0hHXIYlUB1DNkqnld+l7ZfXL+NBy+K39gn0At04eQDn9ZdnJRI89Gf0k4J5qpJI7OvWXdiAsUeF1hJYix3r+zn/6ShgYlq+G1cRaqo+0NlZqsktoXk4zAsPAbbSani1RQSrNniBIYGhq7fK2CVaMQB0fV6xET2rRYJk5rMo16aLVpBHAjvEeTZRbKbuWg5PVqkukBEqs56DWSq2LZbmHKVJwcEcef+qh9oWP6/VhYE8PIifjEwOSfJFEq2ISHt1GyicQT2gvktcWXd60cnFoWNLNgR8goFQbC2pGKQOT8Ela7aLq8tD77r7Qi2jq7l94PJS3NYTDhw6i2DuFPJjED1beAIuroeY9cvfUl+QsN4D0JTY4TNSyIjkpR1nPKgJNtX+uxVB+fNUDoQm3RqSlkjwXcekuo3WR/PY0RuKypApYbpW1qWuAhgZo4sLB996z6RPWzdZu96Kw7gc3APfK5SsishNrFi1LYj2SrkduXZVtNG2OBTzyVM2HTuaHiw4U0JspjWoiu9kCl1rLaS8lY2c/l7iOaV2IGZvkAKTBnvbHI76jfy+tyizbPFo5HDwRvvq1v6M9F+13kyGushjym5UZPadG78MuokpCSmNDbDKwgTsGqTmoMGbZ6DrXMCJYFnWkUgMeBVACjErPitUnULMUKSq+xveqHrCXEqlZBGjmdilBwRKWUbeZUz89rPwVXBhZblnUOEo88u1TAsPEsKRzBPHZPwrcQpAOqj2D8hDJOnp3KVltWWYHtzE43EINy24KDfTkHqK18JJbbkUPrlZvuuU0HIuhVPjW21/aAOc7EpZ9clVonN9piZZDCKFG+fdK3NUG2j6XkR+ogh6W/kajCft7e3G9uM1wa7TSNlqdzzaGTy9xllpsSET26IMP0sa43eoiz6kmk/WRjOEodOC5U2Qz0TLl1NUKRapqT8u4JYr4bAd37LTiEZssbYoxJgg/dyPLnYDbTX2SqEk8ad94b7UWXRABxoHuFij+u1kP/s9SwuZve/AkgZUyl80tDeh3m83FqcPaV9KoRQNNi/EP5bJElVw6eJxOB+bBrYoe3QLXwo/f2hm+/d21SGqpsLMWCCwoQYmCvkuQ/2rPMEM1kHYc9dnccssH96llfrjUiL4JcCugVIu0ESptxvl7TT6Tv23Nd9iIYs364NGH0K7MwreWC3SBa9WEVZLV8jyXNU+eKp8RXBI1nr+MrmQYybAqyuXB6XUs85b4z+n8QPw8U2+xvG89BewpcHs9lnnhCZfu/QSV3TRwWyU+/chXMBK7keJmbqEFC2+xz1zPKBDN5FQ95FU0H/s2vY3MojbcQpPM2a1NVNucM3Cfw/UQ/1yr2Tn8exWGqxK/WDNuzhFU9pNCVzcAMUrS40jzf4WM5SyAqPitnD1fdfc9YTHJnVIM4llEVUoc9pOdlNU+h2BLbo6SOLW4wcVWoFGJopKa0Xd3mNHx4Fg7OTOs/9ENWjusvHWF684FZN/qJERMLS+AiImeeHVOpfs8RLLe0AZ8g7/JODxh4eVBMXNnYyY4ydUEsq1oeiW4aqUCpJZ5kGImomW3A2d+vP8eU6/272xKERv3yrq3wvdf/rGFaqLeLmJFpHUYw/IqResHMLYTc5AoMLEiAHXzF68qcGP5m1rmGs89gQZElTYCrErPpONWdbzYBlluCe3P952gb3WtcdtjaFh0DcvCy4KOkiSprWvCMg3gz5aS6DgDHyxK0o2Fsyb5+ETvP70dRhrEaattVt0MUdKVK7Hc0b+yG9W0GVpHDV/yZ7d4ne9tXrEwVM9rDeOAWDqa9s45Vh0jzclFtU9gYOzBN7aFWbVV4Y5PPkirNZI9WOfjiK16yBJKjVfEga5pZLQfgK2jVMxaM+A7K7A8R2W/QK1ehFf0u34xiVgfoAKXZwUS6Xs/dhdtJCronXiGw8DBQBp7jn4l52HmLslyY/RqmYmpjryKX/A9Kd+j0oj1t8ZIlnWeETY8f4MC4ekWIvtztgL/XFfgowLwf67Pkn3ubAWmrEAG7gwQBbsCGbgLdmuzB8vAnWGgYFcgA3fBbm32YBm4MwwU7Apk4C7Yrc0eLAN3hoGCXYEM3AW7tdmDZeDOMFCwK5CBu2C3NnuwDNwZBgp2BTJwF+zWZg+WgTvDQMGuQAbugt3a7MEycGcYKNgVyMBdsFubPVgG7gwDBbsCGbgLdmuzB8vAnWGgYFcgA3fBbm32YBm4MwwU7Apk4C7Yrc0eLAN3hoGCXYEM3AW7tdmDZeDOMFCwK5CBu2C3NnuwDNwZBgp2BTJwF+zWZg+WgTvDQMGuQAbugt3a7MEycGcYKNgVyMBdsFubPVgG7gwDBbsCGbgLdmuzB8vAnWGgYFcgA3fBbm32YBm4MwwU7Apk4C7Yrc0eLAN3hoGCXYEM3AW7tdmDZeDOMFCwK5CBu2C3NnuwDNwZBgp2BTJwF+zWZg+WgTvDQMGuQAbugt3a7MEycGcYKNgVyMBdsFubPVgG7gwDBbsCGbgLdmuzB8vAnWGgYFcgA3fBbm32YBm4MwwU7Apk4C7Yrc0eLAN3hoGCXYEM3AW7tdmDZeDOMFCwK5CBu2C3NnuwDNwZBgp2BTJwF+zWZg/2/wBKq1GFaDbj8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9464" name="AutoShape 8" descr="data:image/png;base64,iVBORw0KGgoAAAANSUhEUgAAALcAAAC3CAYAAABQbs+fAAAgAElEQVR4Xuy9eZTk2VXfeXOJyH2rzNpX9Sp1awdrQSCEGQE2GLOMYQwezBx8ZryM5/h47DPH4wEfD7aPjcdjGJ9jYxAGLAm0bwipJUDCWnpVVVd3VXV1de1LVuW+Z2RsGTGf773vRURml0j4l6NopSoz4he/3/u99333fe/33nd/Xfat17d64M9pD3T9Ob2vb93Wt3rAvgXub4Hgz20PfAvcf26H9ls39ipw//J//tVmX0/RXvP2d9hGqWpzV561Bx98s40eO2a3Llykxxp27KFT9vLps9Zb6LPXPPZmG5o8YF2cqbe5bU0WA/106Y1v8nrVZ82mH6lvdPFro+Or+dgmx3R3d/t59Xuj0fDf40ff1jkafp5Go8kxcfF8jI7Pf3ee6/5N1Jf14y1Kh6QT+r3l63FU+0LW48dynH/eZTTD/4170PWb1tOdT9dtTW8S//bonrk/fZWbb/J7Q/e4Xbfmds3q1Q2rlVdsfWXWNtZWrFGpWk9xzI6//jusq7vIWTnWT0vPcw6dp9mzbTMXL9jG9HWuz6c0Qf3nvzRpk7fDR4p/e6ynp8c/109vb6//rXbT43zcy/tmC/Pz9h9/9TfNSqtWu3fRehtVvy+1N3q/mzM1rVdfsW0bGyjaSlmXa1hfsWaVWpdtVRo2UOiyonct7aITdI3OXo4xU9vipe4TqqyZO48+U//wXtxTvD72MhfoeL0Kgb/6ux9tFtVBI6N26tHH7NLpr1gPPdE7NmpD/SM2dfCoDe2bspXpWRscGrDhiQlr9qojdHE1VqcMEH6zV+szfSe6O7CklxDh7W1/X6cShjKQ9XsGVRdta4MtQNncjs6OszBA3QJafie9rw78pqxMF0vH+/2od9uAb30vH5NvNBCT2i6gbae+YMhf1R8BSQFD5+tR19UrVi1vWAkgl0rrVq2WrVapAO4yn1X9fE1NUprS0zdmJx4H3BiiGGi/c29mD23e7q7Z3Csv2/rtqwA52u5A8NtSn8Uk/FOBG7B3c/zszKy97798wBrry1YVuJl4flXO3wb3toFdjt+20X7AvaXPAXdv1arbvba5Vbfh/h7rVVsFbhkptSj3T/pX7dN7YcxiAsQQtg2OwJ2Nlz756MXqnwzu//zZLzX3Dw3ZvXt37C3f+R4rLc7Z3O1pmzp5zCampqynv9/nexFz02QwG01ukFNuY2Vq9YYVegqtWd8aczWpY3DzbMv2pmVmhe0dFvn+E0SDmS24D1UnbhNY8uRoT4L2ue73Xm6rd1+ebTtmXcfdtACi9zKsGMSWqWEo3MoEdPSjz3wt8LYD+sY294o1q2zaxvqKba4tWmWzREfWOXDbLVVTx2kC6Dv0i9uONMDdfSN28vXvwkL3OeB3TGb+qHfXbeHKJVu9cRlQB5ADGnmy5vv0qfXNLbc6A8utdswB7t8A3M3NFduavmgF2q9vNzEeaqPa0G01K/A30yss9xZvsooUuitWA9wbgHt0AIxwPh0jY9Zefds48fU/tdmBn22Nd4AMls4Qb2qVEW72BPcnnr/cnBodtukb1+zBx95gxQJrZo1GFJhrbkHDOjTqdatoyazrBn0C8tNlI0yMYrHQiRX/vXP5aAM9Laa7rGoLRh0TIgO688T+Xh6w9HvQgPZR7Ymw45sx0G4V8iBn4KS/NUlaljk6MbpVv9AnretoGdFiHBbMz5vPKQvGEDSwyLV62bbKJejFptXLZatulaxeKdl2rcL4YpGxbqI1fj/pXrbpcLe5oNrP77RPn3NcYRhwfyeXLnrDoycDvD4+AGrh6iu2cv2SW90WuLXSxXTreA8aAljUHwJKpiVOU9RHfCZwz9y9Z7/xG//Vusvrtjn9sltucMzKICMX4O5hUuno7ma9Be6uQsN6u7nnegHLvW0jgwUoTd37Jihi5yodv3eC21ffREfzeDqG0k82dB95aQ/L/dS9jWZBfKunxtJRsJo6lJ/t+raVt+B6fDZQHLAtBqdW37Ji3wA//VhsZr83MpbmzuUi/536v/UPZME7LQaw0/ymgboPtdlNd1pLmq+Lr+6k+513dzvu93cs22GVMzDiXAKPD1/LwjM8TjG6GFh9p4uJX4NKbG7Ak5cXrMS/29vQCh/8AK/mAdABFHH/YrcCoWiKdWNMBJaGPk9W0Qk6EyWB2wpD0JLvdFqiV/g6qd++Cbi973ziaYz4RgKVLLcs4W7Orb81po2uAPe96Xv2W7/1fuvifjZmrgBuUSXul5tyqsh/Paw26o1e+mG0v2BLJSgFPLfYU7VKFXCXt52WFLDaGdyaHDKcjtXU3dG0ZCyC+bf/btGVdHDCyUde2oNzP3l7tamZW2uwnmCxt9MXe7nBbcxzAX7d19/nF+rhPXHJfGHnmN4R2dHrMKHttqUR0FFyCjv4cxqcTph/U+6eiHge0rB4u67nkya/F9YqnJOw99Gk3ZMqW7UMlxZk4iuORF1VVqfGBIcTbzPRayU48iag3gLMG1Ytla2b/utxEMfXNOiyUr5apDYIvOE8RUvCGVfLALIDOq2U4Z26S+JzrDBgp17/brx40cTwddx6u9XndybI4rVXbBnL7dw2RiX+FbjFaZOD7hPLfw+AZ8vtTqV/IcB3b3ra3vcb77ferWXbvHcV6xsA1STRtBM1ENfu5QbkVI5DSxZLWOheLHdPxcrVIqtXw4YHuh3c4VHHJMvjnEemDeZEW7KFUT92Ulz/QvTZ717YA9yfvzjdHBnqDwvDN4ooIp2v7W1Z8qYNwL1b/kmH1d2xbOz45m5uHNO0ZW/couyeDG3gaTzua913XaP9ZwcoW2+KC8tRiTfi2qHuOLAyX3crlKybT8BQL5pdsj4syVvrrFxy+DaZ8DWOzTyZgUyTp1EF/CUGn4+kHbhlEtDDeCbqAuukP3taHn/uDR2RVAhvmChJKEDOu/VWoWgPAO5GYYQ/xF2h65w7bFzw9YWrl2wJzt3VpUYEtw4wpftPFjCDvKdbqoj4t9QS/e4giDbz7/StW/brcO5ieRVwX0Yd0woU/SNKpskolUSaSS+NHB8SuKtWgJZ0Y7k3t3qtios2Arh7oC0x3pq8fN7qgwBzTEJdWH5Hsuqpb/PnTMXW6qn3PrgXuJ+bWW1qxvZwsDq+XK5anRmqlwBdY8nVpYeHh1sgCdDtBNNuoDrTS6tIJx7T/bndup+Vbk0WOGn7GgHNliXtOKHzL7dyefJkcytApTZ2zCFZLTU9c+Ymg9PgfkUjattYZSxyGSmujONXEZh5Dxg5+Iw2haVJ1tadRd2nAIETxkBubyKXaUHTQDi4k1KR2ixHXIBqrX9ppWn3aYBGryxnCuHbAvdj323N4mj0C/e8LUrkfcw90bY5HMqlG6/Qphg/SWkC9m6Om7m2UxOsd29vIYFc4HadwsF95+ZNe99vftB6SktWnrkGQOX4hl8RigmrOTer6we4+2yR++/DPnbjUG7VChiFBpyblUKc28chTEunNc7A9pFrcfK4BxmCTHmjn9vjuye4X1jcaEr60wWrlTrLCMsrVERLlX5aS5lmdFoqnG9mwOwymO2lMGhDUlpbAkn+Xlrtd8+RDtjK4rQtuYO3489wDPWeflFHqNNEBNJEcARrsNKcEBAd1w0HcUUgLq9xv1jk2hZiBj/Nqm1DPQR4pw6iEE0pBxrzoDhx3Y4Vxq2h7pIB1NsM5napJj3C25L7zIc1WWQBPloVba3j39TrYaYFxG5xG7+WFBOdhQnYW7SH3vAeQD7ioOqmbXXA5tdMtGMeh3Lh+supfTHhdb7o853UMXRu+U3ZasuCazJo4gW4b12/br/xW79j3RsLVp4F3G51df+avdEf3RncfGt8EMu9UUVgAPQFsFTtsUq5aUNY7gB36jdZf/XNLscyg7unR1SOFY42ZhHBgS4a9WcB93nALUdHJ84G0DtFFjEbPueceUB1dzH7fLDVbR2WMQ9aWDhRk/gwjkvLTxrWP+kfPzQtS27l/YoZDvmXDqvt5w+xX7TBOTKcsEGn1hvw49q6lbZWrVTZcGA3saBdfJb9gGSSI6CSl8PW/ee26LoZmAks+b5i4bCeOuLYahl+6lAI4Pl5Qr/Vq15jAiCj9qBMaYDluEOm3VJrUAcGBDi1P9QSDUQdQ/PQG77baYn3pbRtOXPugOo6DZu/esXmr70MYCOI44BWKxxEbXBrHMJ5fDUtydRBHPTG1av2m7/9u9a1uWi1uetuOmIEtWIEwLu5rs7TBXgmREvWZbk1QeHctV6MRxOHUhOftibLHTp29gFi0mejqJtzcLsBDWuSP5MVdxqY8Lan5b64WM5hC3dQ/KR5pDvQ50tDhqlG0blXDLr/7JgI8V5WfvWRD2sCjY7tDi/Lr9W6sY7r+a/pmm07mS/SeWBewqW706GVdcC7Bj/ewBpuuXQpSy2NOZZScUTY6HaPlVehIUTQdJ2hfUXrIozm6kV6ebt8AocDF8tjUodSb/jt854HjhjgQqPX6oTpuvB1FBeQBaxBPPWZKIDOs70t4KqDwlA0CEJ14XKFg7iN34PaAECamnwcou9uMxEefD3gRu/OYHBa4hZJUGkC7KsAHHDL8ofO4mPUabl1CQd2stxqUyfnlpLh36Xt169csd96/4eta33eqvM3wnL7WQVuHaN7oj81SRjPicE+m1/dsv5BwN61FZYbtW6oT6w8RZgTysLzUdt29rejwZ3wxNGFlYTmDO5w0pt7c+6LSyUPpt1fH/be7uDGeYlTg6JRO3izGpI6NNnq1LP5+NBc/bacr/oaF1AKcxTn9D/1uaxe8qzlJMmRkb6uT7Fqlcoa0T08+a0V58g1qIUshJbxbdEIFAQFV/J60UTS03c1SJWlmlWXRFXR6PvRYo/2YzxlQdVxsmgxgR20PiAxVd0JFS6rDGBvtK8bC1VnMHq6kb6WCMxUK0Qgi9ZPxE6OXoVAhjuZAqEAm6xq3CzfgwbWJNn6QEhp2LZ+gZt7cYMjC865T73xPWaA2x3O1jqWqBLvzVy/ZgtYbgEuZE1ZulBK8lhl/urKiNMSKCiBOOfftENtyHHXq1cu238F3M21Wast3IRzByAxrOHscw1ZboFRPTvePwQtKVkRSRBR2TZqrGI1aAnqpUcg3Z6Ffu8n4o12KD7xcE1m8W5RJL+DNv7EMGh2mhAN+8B5udTt144/9PbLy5vtqaOO7FBCXqUxJ710xwlzT0RbW52YTF4CfzLtdLp72ilnwIHunZSCB8maB8AYWPhvnWBIrR4ae7VWxipvEhzYsu0q1IIO9GmTJKZaGV4HSOQQF0ZRd1jaW2qCH5nWEvpk/e46/LhoRZyg3n3otEPqdpc6HNzO9/1+NLmwrgyUSXlyo9i0EtZ5aHTQSptMKIAuj2pyctyW59eSQS5YH5G5buSTLTi4wC3Y+OBw7mpV11J7ajaEWlXiGAXF1B+90IqB/rBeAW45s7124k3vQUMe9fsN6LblRAF+7uZ1m7/yEtcJcAtyDubOMUoOmvtSiXP3Sinxn6SWpAG+/Mor9v4PfsSaK/cwBLcIs3MuRRhbVjdZcVaKHq433jdkC4C7rx9/jfvaZNIL3MNw8PBhAtxOa9xst41Zi3R6ICsk1BYx8PaHz9fLzIrcmaZ94Nxe4F7ZoD/vY4U7Z0TiH/ejD65Z6tLBDhK4O99IltOpTDheLavv2qK+KBmsjsxWxslbtfXNZQYb7RgNebuJJexSyD+sRlP8rh6Ac8mLAfLu5jRr05vww164aNPGT45ZVx/0wLtFBlYWPf0FUNfvlNziDk0NWPeULCQTjyBKF3QF4QSqgMbfVwRMal3dlqYBbbnoTo2W8SaceWjfoG2xDPduQyn6CD9zrvXlTcMvxaIVWJ6JzAH6chlq5LfQRUCMicxcWEcP9iUYuXFosN95t+OdPioA/gEUBunq254UJj+gx0684bs8x8Qh7auk4lhBJPXGwu1bNnvp/H0td6fcljm3UF9AKdGPqIUHZ9IIaSBfufSyffB3P27bS3etvnzbtWxNNFnubDScnjAZZfTHHNybrFiSBuu2WWdFErj7NEJqpcY7QmCa4JqkLXkw015ZblE4gVj3KJLN16QgMf1a4Bbu3v8iQOjEaecf+v1lwL3bQu/WlzPfzlJMS6lIMN3B0RMIY4nNplxLVzhIdTLLthMP9kAI1liWuUJoWlZaioWrFYKirLyid/rdTXQ3AZSmrc/itBQHbfRAP4PLd/zzHtu4y0RYE7jJZzgxYDYoPTrc5bAMohUs8Vjgtds4fUhVxWEGYgLGO0SXV7ptY54JRZQNGyGE2sABLPBIry3dXrVCZdDPVKdNatfogSErL0FBOE8dcI8fG7HaRoX8nDJLeI8NYrmLTI4SUTqnHbwGoBuyPmtuzQXPqo0MB7grnpcUOvMgCoM+21YfiooBxJOAu4vsQGXdOV2Lw8OK86/APXPpnFtu9y0EWP3XYbkzsMOiByWR5ZYcqJNkcIurvnLxon3ow5+w2uIdwH3HQe0Ryg4QuWlRICeBe56AlsBdANwbNQwFwzeEDxEriSas/pWl10naFtFBrHt1DzCcYD/EKYouHGBXdkhODPvAuc580jBdO16iJQ7uV32y87i8pLTTKHW9WELiq/r/WC7EeXXKbXIRJLNtIbmVyX4rV1d5DzC6jh4DkH/SOuWD0Z4YAmOoAUokEn8sYSnLC3QmdzlxapjIXNU5mvPgrYKt3pKk17AxgRsujYaGpZc1LNCGMpaQEDJWcHOubr1YFkXTuoe7sLpDtjS7DrAFazmCsjIs6wPw8UP9VllFdVlRt3OtQZykiX6nMht3NrDoBatinfYdHbH6FmH4eZKJmFQDfUR3B7oc3NVq8PMBNOBeTODapvRzjVTdhoaLSGb0FXOxIWNE+/s4Xy+gcF9IWOZ8x9/wndaN5VY0Un/nNTB7BEvTt2365Rd5P9ES7vObgTskXtEkki4Adg8g77Tc6veXL1ywD3/0U/Dt27a9Mh3iphusNufH5vsKWsB4jWK55wD3oFYsgZt7FrgHuQ83VJ54JydZ4XpBfRe4E95D3YnVKas9DnalPJGCmGXZPS33pRXA3Yls9a2DVRxJF9FAx2xzxpqXD1kM5aA0Ku4k1ZHWZIU9JA0vlmoh9UIqhbfKcxBkwSMvwadDy7inYYoZlBsQ3IvgSJXIX61SttF9Q1jGblub2bABvJShw0rukmUjuKvswkov1GTLl86x41jZYtXW5uDqaM8CtyJczd5tGxoZtPV5rCtyneLlhXGBsMdW70FV4NtjB4etQvCqvBIO5vBheDlAX7tHigJfGZrss77xgq8Cm3ehPiVWC84zeXwUcG/ZxoKShAA3FmwAGazkVjmEtD4GR1Zuk3B9F/cmytOLY6o+qaF1C7RqvxQTBUPcEDi4u+wYiVPd/ePel6FphVnJBmbp7rTddXBHzosmZ0Qdo8NzVDDHLro9Pwir7ZmdQUtaqzinvnj+gn3ko5+2MkoJN+/Rybhg5vr0neMBhQdwj+BQzq9t4kMgZfIeixi4YLWCmrnG7WMvl16RTTn20fpWQEfD74pU4t2y9b6Ex6qr/8It4Pt8+f0v7sG5L6+UEtTiBNF8zfhIiPH3nBqwREJG6/DgSoUfEoWqgFg0oyGpLQdA0rITEk/26dWJuY0d6E2NdhCno5OPn1Yo/mJpW765gTRWsLFjQ760bW94L1jPKOBj0LcWjGW9wphz+xX8dizJ8LFBMvJk5ZXrEMn4ddb9JgZ9YnLEJ0g3dKJvZMAGDnbb1gocfwH4FXts5CTfrcEZ78Hht4s2eKBoBZyitXuci/sbOtTHtUV24O5Qoa6Swu3w/MPjTMIS5yKI0wQwrAqDKAdbbDaob6sDBB6AC7orBMzSFA9+yX9VjIFPevqjgHUXwOuYPmnZykk5Qspr98CEGwnlACXMtsC9fPeuTV86y/eDz2scI1CSZLgEnJww5ZZbQRz1j3h3WsFlYTX251+8YB//2Kdta/6qNddnAw9aSRJiMjAF5AITbnho2BZWBG7wI6e7isvPscxxVkMw5Pq1ThGKldCmcZfE54xEFCSF5VspE2khb/WV+1rB+z94fg9acnlpq9kNeKVMaEaJ49UUjibwsV1dgyuKDxPRA9TixK4oyApzAf0nrutJ9Z5vAbCwPIpsOseOkUo8SngM/huTRsuUuGtYJY8Galh1k7RZPI6GQQdY1mdQJPhu3/4ioCNMvo61KxRs8uQQSUtbWE/kNJe8MA7kENcB98jRQStjReprqGejBRuZGLbV1TX0YkA4NmgrdzbNsPQDYwM2eAhLOseKw7XgEzYKuOtVrPI099voA/wADUdw7S4pn8y3wQN9VoSnSxZZn4XqrAMOhd9RZ9QXPZIXPTrbcM23jM4tGVLDqc+VVtzApDmWtDy77kz7PTEleKenBWhl9GATJI6OOsJmhZ6hfb6se6ApgyyxymVSVO+8/LyDO3KiJfepL0NO2225JQOKl3v4PasljgIMB19/8YUL9slPfNrzSpobcwncum6YQD+njIzuCQwNDUNLltbdciuyWgbZdVExJiqj4i6GO/+SWH3RyekDKZIqRzILFC5ixOqun0hFUIqurHcoNr+zF7jP3LrUrNUZWJfcGBiyzgosL3WcvM21Gd5b9xkWnCmxO+mbWvwqDAFKotJj5dVvy2lCo913eJhEn8wEA8hAvr2QOkcOQcmja9x3Dcs70A9dQEqq4Gz1DTZtEEDO3163Hri0M5YR8S3kMahJN+DeB+dem1+22gq0YgRZDwqwsRCce/TIAHIzIfZF2g1werTViRz1wSkkQpbJZcDdxMoPIBkOHYI6zCEzrnIPav8J6EVl27ZmtCL12PARhga5o7KIBRKqaMf4QeniUJdNZMV5koUAdA+NFEa17ikwIyM0AN2R9VX2pAAsp1q0RMdl+pc5rCa355VwDdEswUx0T0BBvLHDj7/Leoen/H1fU31XiyZZyGRL97DcL7/A6ZR3HZY7wK1DYrnPPzlC6QEcT7OQQYqJ4KPLvy+cOW+f+iTgvvsKGxYWHVD+k8HNFXoVrhe46beBwQHAvWHDOOAary2SyWryPZj3vtFBqodHkUMKzCkOArErMAkXAetMUXaCW864+lUG8oN76dxPnPkdVgM5gkXAddiOHXkMizngFy9vzdv0vQt08DKXkiuvy6oTlCsAXYDP1leSnKP3kNGsUHWL2ixKHQkuooBZne1HUgQKfQBspJ/J07CluXUcC0CiVFu8KXntdY2iFgFyE/YdG7PlhSXyifvcsx86yL+crzSDKtLbZxMnhmxlZolsPKjDwQEbGivY3LUFpycjhwasd9BsGVVkm7+1tAsMNtSwyUPo0dPr7E2k46Elw3D38lrFQapuK7CsCj0N2txd6LaJI/22MLtqXUiBmuhNuPBB2tboFY3od/7eZEJKFBgk2aw3OUTqJ+U7p+UrQIlDpQS1XoyIL/FyspQm4PYywV2WmR8d59mJgEf7Rw499i4rjEzFqucNjIHXt7RyCdx3L71Av8eOGde5BXznqTstd1CTUEs8I1DUxCmBVoUgNS+eOWefwnKvsVGhq7Qc7XPamSw3xxQ85Zn7YZvbIBtXliHaypBuKgkPyMj7aIGbGR2ZvCFCuDAcc9PvRyuSUxbfLJH9hFiWfMeWjlfAyINGilDuwbm/eOZDrnM3m0U7duyNSFBHaRSyF4k63dz4yuq0rW7cApiADIvgaiNoFVjKWLqNe1AUrPTY1KBtLhNsESedJOeY9Vs7qJQP3sQ521xGMqsTsWPpHtxXsIHhAVu4s4KhB7AAiOXDKUmRqN42lADDh7Q2gFWp2sIteC0O4f6HUEdYJZavwTW6+2zfyRFbncailPusH8lucKyXQAafoYIMH2CC9gOQdfgZy6JSUjfhwjUszP5DIwASWiIFA2du8GARh7LbluUwliM00vCwcrcNo10PjTKRRY3Qs7vg0V2sEKMTuhfaSX/0SHUhG66bIJInobGyOb1iMCKaGnkuolQVdufU2R85MAAdGhx0TVeTIPJiZDmlMKRtZ/SlVkQBSuA++Lp3WnH0YOzk2cG5wzIvz9xzh7IpRYj/5Iy7NdZqkoI3glbm3Dlpyjm31BKnBOGeCkhnAfenP/EpYgLkiBN/0MTMUp6vBm7qtGZI565Z/9CgLZNb0o9h01IT4BYtAQeJ9zu0tQonMCsSHBRFGAyLHQ5v/O5sk989VTgF+wRurSwfPL+Hzv3E859uDhSnGNx+2z/1oG2w6+L2zDeQrCbs5PG/wEmU371pt6ZfYGDu+W171zP4PchsizcAHvPoIEDbIgjTjYa8NL1BayLKN4KyUNWNlis22E0KLcpFF87ZvuMjbrkbG0XbdwSwLa5CBZDkjgzZBr83kdeGj8BtR3pI5Vz2G558CFMM6peuA0yAMIU6sQZX3uZyfZowowO2OL3qic59gK+BFFmGk/cVte+QHA8mhgA5eWDC1mZpN6tPA0d5aKqPCddHFBJpD426huPZA8ceGsMKE0yJzavSWsJbCI6ktE86mXP0wC0bRCqL9LXnk7jKJEyGfyKL/cLz5+zFF8/b+vomEUuiqzjg4+PjduToYXvd6x6zqan96MNcD2MgiiBrWoMKbbsihRqFknLw0Xc4uB0a7r/E5NHLLfcsnPslHMqUl5HlPl9BnHLET7baXbLafOZSYHbklFLAOTVZnn7uvH3+458kJnCR8VjlGkpC08TSZAG0onuyoRgvZjj+BavYJpQSuqa0h03ydgTuIjSwz3myVqlIoPKVRZNeSpz6N+x4JE0ptTZzbt2tKGyiLGHppbqxWWEvWvLk1eeaBycfcT4o7nz15nOKx7kktX/qIZscO+UAX9+Ytbszz3ElZdxpuWPBIX9i6eamqw6jOFlNdGVxouU7OG7IY10kzIwcQNAHXBVF+emDCimRst5T8NpV+FllBZCiD68vkeyEcDN2ZNg2llahBEQPjwHu4W6SgaAESEE5n70AACAASURBVHT7HyCXmTYuXUey44bHjuA0khxfXYkMtQYrShdWVBy1C1VEHVWBy8tC1ZOzMgzn7uWzLcLnBagYCwJ6NYAiaapbeSjuIDv58PwSrUCdHFBmxIffnTQ8CV2Ppbib1cYzKVvkgmuwNe/MmW/YCy+co0zCEj6Atu5VvJ/rAj6vIlGefnawHD9x1A7sn7L9+yftxMkTduLEsWi/KJuOJ5PwwKNvt+LY4QTnsK7ZxOn35bmZBG6tOgnMnrMdDltrk0Iq6xDWPJSSKO0gM8l4adnn2k8/c8ae+MTHSJq6yRxdY9xEY1i18CN0rhIrlfq/IhVKigkrcEOpuyZ5GIOGIiRHWoGXgvw03+AQ+SRuod13zuAWN1FKQGji9we3vqVVQt9v2ocu7KWWLM9RqWGYg9XIFbt+6xvuKHl+BYtJoXfEjhx8mEHotyvXn3QrnjPHHNxY7uaWWg+IRrts4gBOHpy4tkp+xP5hG5yEawPodYImmq/d3Kw0SoF7DfmtvNy0qUOj1Ocg0IPENy4rDri3OWcfE2MMyz97bYWQNrQDYKqdLtkJWOMk5YwPEz2E3mBB5Qz2OpDpaCwuc8oX2YE+pD2seC8OpSiFBkJ+gKyddw+DGZ3u9tZXhRZofPnN8I5jU8ZzLN5EM3tYjbRLxbMOZWH47/qNm/b1rz9p03fushri2JI8tckqUmMziDvgUI06PolqwRw6vN93/IiQjnE/Y+ND9kN/5QfsNa855T6IJlsVkAe4D+0AdycIVhbm7PaF52l/qCVupcWnE7iz1Y5tZaFpdzO7u9mX6X6UTwABmKxEK9tzX/uqXTn7rI2yq2ZhYdluTM9gqLAGSMKiS8qPqbBqrXNvstBVVDXRS6kZgzjwWjnVp0Wd262tPAs3jd7NrpAlMAcnCec3ZwrmDctt1zsojM6v157gvr6+1lxcuk1m3ayHxfUzNDQO9z7oTpyiirJVUxOH7MqN07RpWTbNh7uX/IkM7uIQjQLcw2NFW4eflpfYO3ccR48AySJ5HA2YxOjkmG0oHZQz7DvGJFgj0LNMtG9smCUY7XwDoHAeOSPNMkRtoGpHTk5SamLFakQOxaFlyavr0AbaVhhhZZgksMMO6+oWnI9keXVIQ6qO/AIPPgXHi1ytkJMiOKXfNUnkPMpiu1bhmnM4ceHIqLNdZtQ3Mg/0HsEKQSq7yFcuomH7DnZ6fhut+iWCH2eef9Hm5ldsCYu9sUlMACunZhU5RnU+1Ldb6MCrpS2cWhxwVkRRH02OQZK5Dh2esu/5nu+0hx55kMCP3oeWPfw2G9h3JFrOPWUA5zm5tjhPIaUzrfvOtCRLja3gjQMZCoDFli8jGoTRBZhlqM0du3X1JXvlwgu2CM2prq/FJmCur537y/gWS9DHUZSREXytLTIgV7m39bJSeeUvhJrSx8qunJJeheZlTETP1K/JWLhNSZZbq4QmdvgcGdz59/ADfKySTOjJZ7yzJy25urLYvHn3NJZhhRk7YocmX+vg7vHKRmH+lfdRrW3Yvdlz/AVPVt6F/p9BX1a4u9xjB06Mk18hL33bSuR+lJZxHFEhRojkLd7aMKLuNrxvmPB5BF76J3qI3EFpynAEZnQBo1wHwA3UFi1fXWTadQ8R9TsybiXAXFqvWB/0oehKRhL7ZXloimMudYz0dlmHALAsRNvqOpUQKMI++4/z0GRF1PnaDC1aU2OS+0vX4McB5adEs5UOX+U+UH/6oTaxiVfqRdNOP/uUPf/caVta3gDUdVtbJTgkDs9Vi3x3CMO3n1Ia/SRlrfL9RWjKhrb20dYSoXu/IYA0PjFkx05M8XPAHqXi1yOPvM72CdyTJ7whao+vzh3cdH1p0W6eP+1joI8y1QiOvYuWKDqZUl09IYoUiS9//tN29cKLVt0kwMU5RKFqgFWBmC7UAenVJVabxS35GnBr6EcPs0LO/+qG1BFJmGKO9CPUcwDtW7k0XaQiF/g976IJ8hZynl6eO5Ly0nPwL4+SG1GJEuLh3INnTUoO5IPfObeHQ/nK4nTz1t3nPefi4NTDtm/0IW5ow9Y27vpSNTp0nJP12/LKTZtZuEBfoigAfOmxCmis3kEORBEb2Y8+PhaVhVZuo5uTndcNRd5/GAcRp28L1WKbG+ylqIyUlr5xBTcqMCD+RoEokq8hNYJLsVTL2UA1KbCSoJZ0sULEljG4tbva7Qy/TBl63PrKunqs2qmBJ4YmFGfvOyHWhbdYBhUOjzocrvliyaQIKGgV2AaU7F8UQHSquiQpeGYX1rhPk5RSF1uoIFrOL5x90c49f8Zu3biFysTqBV1RMCgCKoSniX5OkjYwRaKUzMMawR2Be116MERgdmnJVRGFrPuIyE6i1EwdGLUpaMrb3vFO+7bv/wkc35MOi5Zm7YtK6Nwbq0t24xx+kaKaiXOLlvjGBF+I+I979aCNKw9EZjdXbWHmln31id9jnO7iW5E6AbXoB5yjTHQFp1bVRq0+TOpNJqocUE9ll4QJBerDZyBMAv1i8we9JK1GTuYoiTSqZ9LVLDtNKbpTqWkZalCoJCmA4wYirHUMWrjLvnJ6UIDf/V8lXcVxv3t+j93vlxfuYLmfp3Tafjt86GHvpjv3zpH7MO9VG4YGjtuxw48RGl7D2XwGo4EiIrmL65PUhwYaqkOTrLhJlA7JhEsz8McSHQi4x+DgKlJVXsV6MeP6GVxXWiT/+RIkRybfkJatmNWyBuJocuJ9G2rS1lopAS1pKfRRcfletG954xr4UNAigSgSteLlc8MvqNkfe0WjxEEAQNvPJNnVXc8VZ43l21cLVJgmPLOIc9eUNRZQilI16uxauWYvfOMFgLLggF5eZAMFXNsDMKgecqr2AeoxkqkGhQzeJwZGclHNlgEPKf42t7Jua1jxmkc3tfeQwBTHH4OiHD52yH7s7/xvdvjkm5xGZO06ryxqa4m6gldeeMaDIe4squ2es51KOejm5RQSAFMHry4u2Ff/6LO2cIMNDkSia7Rpem4NDi2L222HiN6qzt8mk3lxtWTrKGBNJGJl/ClwI7VDak6V76m2TRmKpdCGrLcwUqUfR5F8G8ifmCpjow5tY3VPDqPnZWsl1ariq2zgOux5LEqd4I70hQiA6fWhvcB9ZfFu8w514E4cewxuN4Qictl17QYVg7AfDMKgHT/8WvIGJu3a9WexLHBu8UOaQDElW1/A+iplkuy3Ifh1N4lJDfJBeol0NPg9iJXk5KhKJWD78hJ2xD8LViXOFcEBvZSnLAmvlzZ4BSTle6MPKzkrvqPJEVFTDaY03R60b08Aoge25bXzWS1VeMrplaGlCthYZM4v/VR/y5r1AoItqJK3RZ2YjlOAo8mI9ZDd1wXn9CpNsvaaNPoXK/XUV5+02dv3cKTRsaEbq6ur7mD1e8IWuSJMZnDq1qvbS6tB32TVWRUWyRCcWSMnhQk6y/dE7nxfIhNYGr1AfuDQpP21v/2/2lu/8we4Pg4g7XPO7c5agGlzdcUuv/A0zrVWIRVaYvJ56YZQQpQopWKbmytLdvXSBXvhma9B95ZJ/QWE5MCU6dtbbLZYXBfd6/U9kQNIfNqIUIEBrBDoqkNlCmxGUIL6sFtm7mOjbOvkz3gBTf+PyYEKVCYHqYpTKYe+i7EbLBLJzAl0UpYkCyYd2/GaUN2Zgp3plCy32/NESXT8npb7xspMc3V1HtnvAWboMnr28wBbA9wNTXmc5ZEo4PISAH+cwVoF+Ldtefkup2bZVladgJmSHJTjHCK/Wsz/kjbppjjNtmi4bxhiMqkWCu6GyrTpJ8ljroRgEaUqdMvycU5PzZQfwDVq0JmGVguvzwHLpl+1egyPskFBG2u19Mn74/pesoEDojSZs2xvXwFQ6eXXkIVjcqijK5w7p3s5cEC50jobSg+grQ0stz4veP4Mw4j1Wp6bt+ef+QZOc5mg1hxWSu9jqXC6vFCPWqT031ToUrq1B3SI0ioa2ICL3VncsHk49yog2Uy7dAoqaefSV7fLhT/013/afuRn/2fukUmfrFgoHuEXlNZWsdzP0WfqLwyN8+q0Y9wteJfN3rllX/niF9jZfslLLvTJ4dMqgkO+iJ+A0fZrDlNVrI5fUQbEXVj6kUH8HRS0WRSuJRVr4r+idt9gjms41sskqZUwKINYcK/q6kyiZmtkSSppTFx5XAawwPVSbRIBVsEY+eueNJVW1Ta425KgJ1e5JQ8NXsjbsyjPK/euNPuKI1jJYZuZf9mW127AjT3+bSeOvI0BGrIbty4Q0Hm9g6uL/OnVlQUs/EUGRdY9bSaghWE5iUVx83UyBWXtWvKaz9BgyAVALW5bLBCUUZKQggMQ9wqWQ0BWdNRD0ko4UkkAOLnSA9aXqUeHoyUpaH5+nQFHMcEizrJLRuA/eOQAtAcoEjTQJlztrJHl9vJw2iCcVoZezi+ce3RQnFu7UZDkSiUmtQcQYgoUcfqU81JE1dgmSCMZrJ/koArLr+6kmJzPp/74a2QmKk2AXGa4/xiRujKDLYDLiqoIZo0g1iarwiaDXcaiV3FYqwBHHL5BKH6BnTkLgEQ8fEl0JiWEFgCWy19QmQde9zr7v//jf2IZZNIweT2b0PlnhKS3APfVF5Fyk+XOZYo9nK2OhxK871d+xW5ceoV+GmaVYufT8qxNTvTZyNg4vBqrzn2emBq2U/xsAvjLM6u2gdXeR67PPu59iVXmBhOxRo58H4BjPwZBGiLZ4upK2ZVhAvR9numolYfdlHJKmcjKP5no41+l+aYckVxbptXvLdoY9DGoSTiQHjt1WiJjhEO5Fy05c/1MU46kSiDcuPOMO5Mi9tKCR0iXK6Bvr6zO0QGHmACjOJiTLHX9cLOXCLXeFoFwC9jnlaoil8GjUDRAFELnFcCdhKiRqj3YP8xfoikpU07NVgVUSLysqOxrmU5eW0BpgApM7h+zpdVFOnHEb3J8YtBm7q3ZKJywByCX1thQS3SvQJL8KMlW2jLmi6OSjgCrUnQVstYrBjx2oHvUUbouAyAJKwgfFj6FensYkG20aVlJrQL6r0iStaTBukop+b027cyTz9oQA7sfINYJ3GxAD3RtZVMO4HBqpano/Q3KS8gaYp0V+NBKJc4qcXQFSXGZnO/ZdYCj+0de84pOXuIMQDCxJqYO2C/+2q8SSzjm4NbG4uwoC9xlZLvLZ7/hq53XnOHzsNzKT6zb5z7zcfv6F/6AnBoopZx6aNkQtEdpFSX63rMEGc59WNj9ysmm7XNItxsKPnEPSgLT/a6h7av8pUpHO1I0iekfgbisCK0onE/PJgYIyspnVfpH2aYTiATaU6kd+qFchW+j8dEKxQUCLS6/JjD7ZmHWk0hM8cQz4WtPWnIRyz1B1Gth4TpOw5Vk3bS0y3pLlgKEqQhLs9mP3v2AHTpwihzlVbt+W7r3hnNALfMVnCFF3CoMnv6OjbDIRQKse8NhlfsRxUVLWmUSsHZKud2ipogGUUlV2pygJizcXbHBUQI7m2t29Ogxm7+3ZEdPHbTZu7M4pf1sWuhCR9+ExhTt0MlD/Bs83PcdKlSM8yPrLdrjTpaohICOVe9nCXX2z4SpKqgChegXp+S72lHTy2BVsbTC/ABWWquJwKK9lQ0tt4xDmWOvvPiSHSCKO8LnWyqGCbhLlCfehosLmsrs28LaCyAldgO55VbqLuAWPMpcZ41o3irpDNM4lVWAJ0sX2mNQMjn3xcFh+/l//+/s4de/JfZ7pi1XPkm5iS1KI195HilQDiXgFnXKGX/l9UX75X/9z6yyDD/eJOORY6RtHxiGVjD519w3adqxyX1QFTnLtAn5tYIT6aBVxijXU9qzDAk+NEUuFXb3fUtexVVjt8GkVXquDIQCUErv9X3/fLnMZ/3Qkv1IvP1eClv4UtBHFCbKzLlw4L6OJl0YHJcC0zhpLERlhKk9wX1nbZEUiS6oxwsMFs5iShSW5Y61TC/JZYM2NnrUJvgpsn9RH03ffclWNm/Ay+HCypXRplqsVzhp+progXaayMkDwJrR8NZ+fT8l0sd+TQFAJX+ZKArOsApokipv4/ort+zAgUO2sLxoJ08ct+nbdwjs7Afk8+R/DNkgW8SW7266FVNu9r79Ey3FRNcWHalopzwN1PIp9UJXlLISpXgV3iaSpjelw9HGQdpYA4yezJV6QBQl5zhoqVXBfoWjVzju9oVLdhRnHM+KVYTNzVjf0qYojpxHWWEBmh+sdlU7lpIio5LQun2F2Dfg2csAdnYdxxI1xqu9yopptaP/NOg9rBp//xd+3t7+3d/rO4Y8uicHVepJJ7jTCqWx6HXuTRH4pXn78K//MpNyk7GmVAP5CeOUyCuqsgBAWwPAqnw1Tn4IRtvG2Pq2zESbW8Oqa9O0fB9RC9IUUCl9Na6BlSUljAG0QUA8iNTpCVw4nlU9EMC1BE1S4UEWXs7vth2fgMNTtEefO+WSaiLD4eBO9+z2PPlt7jHH6q/zaDJp9f3wS3tkBc6VNpobm6S2wqGVE+DSupZgdxKjUf3FCTu0/xGilkq31FKnWYkTsXrPZudf4YZ7sNAotSxzHiGkoaICrk/SHs9y46aLitTIkYTq+OyUk+Dglq5MyQbxY44XuHUjW3TSyuK6HTlyxG7hCJ06ccpuUxj/CMGNFaJ/PXD2IlGwdWqFjIxh3Xk6gSQzJxAOYqklokYqm6BNAlAKBUnSslfHsipDTymqXSgc29Jwuf8+JlgF/u0egpZZ532oK1hvhfClzHgUlQFdWl6z5au37DBVWBuAe2tjFQu6SWRywSe6uOHiAuXIWM0E6oqsNX1bEdC1URpA1QD3FsBZweItwfEpjOrpwt5vUmPk6UphwkL/zX/wD+wv/tBfTStfRO08hM51yqwar5yGloiDS9FJ1lu57w3u58yXPsNTEm7buXMXcR5JC8YCF1U+gtMvM6HK9IcCTpItpWqMEWxSaH0JNWSLlUWOoYzPIPREQRqpWPNY93XSfQU7OZJSOUvcgCanm/pE9QRGURONyxEM0v5BYSK+p1wWV05cQRHiFfIK05pr23iWuftskjkD5H8qcM8tXmEJuuNgluXOpXRDFh2y40dfj0ZJkrysDDkQy+u3cL5WfL+kKEtYa7x6OlOvoAQq+Ag3pcNkPUO6QtjDaodOm0OL+gbLOVVUpSI4z+J7kg7n7yzZgcmj7lDeuHndDu4/6ll1+9nOtXCPEl9Yh1H49wrabDfu+TDO5tjEiF9bt++J/tyTygyr44rQELXT9VJZRgDX7SE1jtcSqiWWP+UwypK4HitgaTI4pQmfwgvZSB5ktVB7Zi5esykCTQ3uoYam2wSs0zdv277xMQaUvBqs+CoOV4kJL0qkVUSbHxS6zvVLKrR1hVDgJgCX9u31U7Ua0pdFVJeo691lP/pzP2c/8GM/gR+g/kshaa6tZlahbpcAt+49lyV2h5T76ueAGy8+abde/gqJaYtUcN20qZEJ8tiX6cN9Nr20Yqu0cx06tkE2n/ZzjrIBZBTOXMZR1qYDgbaOsXRVS7VKmHgiXoukTQi4Hmjxcc4rfkSSY3eN6iHK1zGbLNbt6JgsMHnwMmaaBPRLLr3n4+O9HutmEtj8d42GDwn98pGLeyROzW4uN+/OXGBpJM3UCbuAqY5UFKnPpiYftsnxEx6J2tKyS173/PIVrijAajYF3/atQ6oh4txae/9iN4gGRVJfhFWVIcZSyfHiY7kQo6x6XbxYZR+0VCu2iLy3eA9FRNSDfJUqXK9KeH7f1ATSFHIZ1lpWrYgVUakGmciickvcCxcFUgaaFAml5AYH1/U1adSJstJd6Mx9dGTBKRP0BBqifHHRAefiEULzVUcd7tVZpa7kQAj05O7tOZvFcq/emba56Zu+x/LkkaNY7w3bv49NESgYK/DzW7OzcFTSYmVpAXIUeRfZDM1dG5I3mBQ1UQj6RtHADTYR+9YArjmAptxPWvJ3/+iP2I/+jZ+NbW0pM7FL2Y3Qk/rWhr30DaRAN0qid6qbEgVNm9zXi89+1c4+/Tnrpxb7AHGI/ga7+jfW7HFSbuW/vEA+ycL6KiXR6Df5WlrJKYA0AIWTn9HnQTLaic+wAt+WZFkBM1tOWyI0LuTJiY9Any9BboLVnzUmhujNBFHn48REWO8jTiGDof7m64mMOKJDSg5wtwvnhzXX+fYE9/TarIO7Aef18fe9expRLHLPGDtz3oJjQg24xesJIHVbXLmWvHRnryz3lDYAnG4lHOAMDstu0I4At5cnk4bh+/ZkAYMehDOkAcCxIodFO+ZdkxbAtAzKKkE9lNVXJPdFlU1rZGGpJp+H2lUQRg6MugVLquVQ35GFaGjzMqFfD/nq5lh/B1k5tgGNB2h0jFYW1AD/gjrX+8B72c2En9etkaxJrrEX9zE7t2R3bszagZFJAji37CrVnpgh/iyZB48e94Lrd3gi2CJ8exm1ZGx81CYAaANnUxLnOu2QSqOJ6M+Z0bXg1euiSwrKAKASNEVGYmh0iI3N4/b4u99tP/W3/rYHznzqeYQ3HtC0Tf9dePZZn5AFr0XS/pF6tIaE+7U/+ozNXnnB3vrwg3b59Cvw7kF725vfihGbsmvXLhHAWbLb7DqaZy+kNmxgiWxmDsPHCnR0Pwl1qqfIuec26jazvmWrALwMpXKaJh+BflGkU9ZVRkMbhT3YxT2UOE5b7iYHGnYUatLl1YsiG7OgldHHSH0fEz4oTQKzwO4rQITtRTo/upflvj5/vTkPLdE2MlGSUEliUMdHT5Bf/JBbv1t3zpNvfBzrvUrNjZsMiCxHOI7i2uKNrdXIG6AAhPgkjpnzpXAqo2hkbCIO+sL34auavUrQUtk0X4Ldrwgvu1e5LC59IS9yTOzljDB9zPCgDo7L1AitQp4qD4h6pHkzCA1597xfQI93Tq4kezl9vr8z0lVbr7SyuiVJy39MxgCM7v0OO4lKC1RYwiI99ew3bHp53kF77DCyKU5kLzTlzPXbtgYAt9C5+9hiN04I/iDl0waJ/M0QNFmHs8rf0vKs3HHx6y526WgxqsjJgwoovN/P1rz95Hu/8y/9ZfvLBHO6lR+i+efGQf3K/UJzzgFuASqvLjssOH155/YVe/YPP2PveOCYbaE81daq9tCDD5GQRkXWErUXseTzJHvNkj4wNzvjDdMDZVaRGYsYoGGik6Jl66x888i1M2tkEoquaCDVf76pI/aJ9gmkdLFSGbQGKcijTcMHUEv2K/ef+EYjbfb1tNiWcUmrpfrezxmAziWPc5Dnoxf3SJx66faLzc1NbiIBNbY4CVn9doSw+9DglC1QJ25h6Y49ePxNOJDXsCi3OEZZgzGDIrmo34MCGnhxXdXiEJfWxHCO5ADqSPjhO8HTCYwQBdVLxSzrZJA5yDyYIn6KIk7QQj8K9Oh86gVfXALeHIsK4kOtdzXhgoYI1E2lpZIboUhhkuTp/6jbJyqiU+ihFk7HcvjfLYPPFPfg/eX7+hxOPjkVPFoDGBt3Zu3mufN29vI1qw+PEwTZsIdec9KO0vY5LPkz19imp/LEnjetJw1s2WGAekDxK87pe0clkUKxlKOxxE6WEsfWdF3p6a6cRCruCEGU7/8bP2XvhXP3aBugL9ntQE4DHv/i04TfNWFTdFKrqVZWSbCSBdexzOe//of26PigDRGc4glHfrParLEM/75w6aItrbG1iZfKujW0WYJ+qLD6uO6uLvc9nyTNsRrNUYlgeqMG2AEq72sT9qhKMyuhCl7eRzs2cZzniReU2UStmqBTOJP7SV/22t5eSSFyadwq5zFV72dD5ZFMOclZ+4573vOZOGevPInmrnB77GGUHCSBuaeH51IefwPgK9rNOzzJCrAexorfxoJX6zMc608WDGwJgOLdrYRnORYCtqhOFIiJooypMKMvOfG9WOpFZ5SQL2ArVC5wxo2ElBSauFcHTaALItb6y2e955hoNQAwSlZqqjYIvFopqp6P7MdHVosD1ZUGgVXalqyxZLPIwfANs8p3Vs6JsgLVRvkLUDRVu9JG56UZ8qefJqeErV0FrO0sUcql9bJnxh1DmVH+xlWCIMuyvGjA+/eNEgwjPM0yLXVpjYmgzRUNKFxDD1Pi/EuM/j0Avk34u0/KTLrjbibiwMiIfe/P/LR9/48Dbk8XyMAOp033/MLTT0VuSarVknm3lCI9qKuE0/nKM//Nehfu2gEo0ACrolJe17Hal25cs7tzi3bi1Cl76KHX2Mz0LXK654lfyKjQJo9Cs5JyvD92EK1+YQ1/gjTmBeL2CuZo69mYW3dSXhn3gzj4q1j4G+y6urcpX4K8dGjJFJZbm/y8BHICchRJjaixO5QtcKf33MqHw6px2xvcr/w3IKNomOJiLC/iT/yuzQonjr3e5ajpe9ftANExnVDgbjTJ+gtp3sHrVlOOUfKM5Xx6jRNPYQwtNqUhJUuTFIgk+OQb8top/qObdBPhQG+/dB5Z2SQUpZvXkRrQJqmjeDgwrHaeghw3TdAewNWDBNkD5y6QyONlex3AODZ8LqesIbC7DZEyosmTFZO4V2d8ycPxeitw52c//Nt257mveo0V7BRh7XHPITHSVy+8cokQVzdL9zrZcSooRNQX/fj4xLgrBPMrK26ZxTXdl8BvWeMe5gB4xVdDEpe8UCXnZqIW903Yz/3iL9hrXvcm33Xuq6YMvHNURQy3cRifIklJJTp2cu4AN6oLaRHPfP5Tduf012ySzdivOXLcDiCjzs3P2OVp0pyRV7/92789kqiQXZfwGQivuiPYhwbuUUSALrDrZ6NUsbski80jB2or3xByoEqryVeYgs+fOEB/YPWvLpTsHJuya/hRh7RjC8VE4FaoPji00CzWGM6o3lEkOMY/TWK/11hT9dmetOTc1a9CP5W6GA8yikdNUz1o8AgpsI860DzSBhgWUEmWqPapDD3Xw90QxjNRnD+n3dERABK1CNMaUpCH03wCtCxn5cRiYQAAIABJREFUoike7peBljag6KLfjmZrdi5UUiEslWu6SUrMuRPKEdfD4EQ23JFSJh7/Zo061m9VQQqP3nVjtTlxd18l4qLJ3wiHMktRjqD0ErY98skvfbTj2Q/+pt148o+5d52vB3CP2iHKRZyF+95CXtMKgxfBALMRmZwT7bIZVySPKKYilAJwHQuoiKWGsUIblwEyRMpXOtGCMXi6KgJMPPKQ/b3/95cAGVFEFfnx5Ur9G86uMv5egJYofOhSYAK4IpXaxyrLrXD3PFWpli+eRSnZwBepALYRUnXv2blrN8ktZ6wBfc8Q76Fv15FFDylVl7JR+0htGGA1KTOpVwk2lZmICkytA955jq1iGIdJfexn4lZQUGrc86F9Ax70uUS6xIVlxRtgAGPsf+WZOXKCVa5556tj3NOQxMCEofTC87L4/P2xl/cI4pwH3BpRbVYQu3IZDoCPDh/xzQvhAFN9iYf+3J15hUFUoCfnzekSoTL47jiXEPPSkvipUxFlpKXtTAxmbAqIcgIBVAU7fFrGRPDJEKmr8YyWGGi9G5JQTJBw9jI7CeejhVG3AjHrfbo4BQpelx3HfBfxSadDmX735TF3bAZ4PIpE1+nG6p778Ads4eI59oASXeX4iYlJoqd37SZ1+2bIoFNBoC4RVZzDfujMODv0+z1NlpwXuKicrS3PnFOeiYrYMBmUeah+wYouUCVrCLANQiEe/8Hvt5/4+/+A40IpUX589FH0h8B99skncZ+ClngFV1amAkE27dXURCqI568u2Ef+wy+x+YRzM8G/4/UP2gL7I6fZpD2HdHn06CF2/jzsO2rkQ5TYBDFJu8fIzd7GUV4gQKVCnltMODmSJSbTGpbaNzFg7AaQDddIe65ybBeUd4pd/mevz9sN3isC0COjKGzad6hV1Y1YB6LCerQCNbEbPntA7WkguHx8L3C/dO1pB7c/0cshGjU3Rof32xS7PqSCbFAve219jgnARoUWz5P8pJIAsRM6P1vQn4yWSnO5ji0NVu+5/CeA+vbQAKjTCv3IcYyGO+AcpEJtHPmqVzr2fp+2KI5PtHan5bP7O0570knSye/3nj5qp19mhzWcVq1OldV1u/O537PNm9fs4gUCYVjCN7z+DXaH5zdeuXXTyxSrX2rKocYCjqKSHKOsxCDgljy6icVTuEZnVOmLOjy2LAeOVUA+jMA9zzWUPjoElfnJn/8/7cG3vM35ttfCcWsWdNBTA1hhn3/y6z6RfPUSwJlQSjsokHuj3+U3KNn3d375X1BAn+gvPP4wZZyvvXKVPBkCSFCjKYJPr3vwJPLgBDncy05livJD+N4mFGtufhEeraKntJ5+VG5MDed9gAkox1iAX2FroCLXg+T0Kz/lySuzRtlGKsGilAwqZZaVSiu5L84xUsG1w0h5piO/apHNFar0vu41vz5+aQ+15O7CtViDZb00aRKZVwi8SL6EFI26nJ2Ud+udqdt0SxolWaIElxoRjYp/O+1iDES8dHwCilvd9sx0cCensRN6+Uz5psKats+4G/wZqG1wZ0C3l8CW9e4A+W6AZ2BHe3XN8Npz2eXS0oLd/L1P2+Wnn7ELF67awcNH7LHXPW7nzr9oV2/fpI63AkaoIABZIJb6ME6e+kHAo5UywB3BIlE/afksBr7NTOrGFikBvQIMl+5DN/9bv/RvKDZ0yP2LMCYCtcAR/+qL4tyiMkX5GapLgqrjtEQJYdr9BMgViZ174UmbO3eaFF1ytG9dY/fVHPtXKQyK1Z0aGbYTh6Z4PCMSLYqH5FfVUFFofmllldA9z+ZEhYoKtFGbRD6HNnv4pgmCPNqwMop/0cNKf4kSd6fJ/6lxLJm0Nkb1XVl40bhwJtvgDq4bcYXg3fFZjkr+mcBdqunJCqFc6DQCd7ziKnnA2wMsoARIfKa5DikKsNMStghsOkfQh+AQeaNoXCdNLLem+jNBsiOy6pShA8G7LXaGelj9OGXkluTvpUBCbkvHuTot+G5rng/rnIyxH1KfNAhjz9nz7/9te/G/fYX777N3fdd3uJWcm5u10y+edcBswUmVRaeMOUUvlbeh5R0dhi1lbLxOz8gRpQlqIkkwKjkNUZFKmyk0CR783vfaD/7dv2uj4xMtcOtGw4lvW+6zTz3lT32Q5Q7eLYdZO4cIwau0BeAe4PdbX/mcdc1eZ3d73S5dvkRq65orPpOoGycPHUDOA+gq2KmAnO+oYasZwF5CA19n0ilpUatPeEpauYOGaiy2iMRqte6Xf4Oq9MT5OySFkZLMVD5IncV+SkXE4yGT4CDwur8V+FD/5jVdzpg/KiTA2IpU6s9PvLIH596qVRjTAJbvYXFwZfjksHWAP6xuBFAyLuWktXhtB2hC0UhAzYcnGpLnT1jGfExMmBb39T8TF26hLI7NHKZNGdoXbvPp9H2/t7iP+1GR/M37AbvF9TSJU8eHBYlBqBHweOq//LrNXHmZ4o/70LcfcOu5SHGcq9ev+2bau4Td3RPx6xPu9zC2NlKjE+OYSU4Tr+zV6qdNDW7pI5moT4EaADpPdPDH/uE/trd+7/d5tCBGP8aos9CO9n8+/3XArexLDzZJxhS4yelBwuwHsF2SMdkfeP2Jj1k/oJ27y+6recqwLVOpiz4vkB//2gdP2Zvg3FJdVleWbYVclBIxhmVyT9aIqoo6iX5KDvQsPgd37MryGodQm34cS20oOn1z3m4iAWoCjEFJJgfiwaw+MX3VEQGN+oMOYfepQtaNLo9tG7LkwQja8NwT3KUq4A5SkSx3cG4/rQM6L+5yHHMQxgmfv5Q/EOV272e5dURaAfLxLa4dln83qDxXXS9t9NU/2VC2WphusH2PrbbkX0K5SStBApa3xNvYbqcDrvWl3afJgIwLZe1VUVKtLn4qrPJTv/0+m+fBpsW+YTt5+BT5LyW2nc3aMoCYxfFaWFwmeEGyvxs2csgZpDEcRFGEJZzFEuAeIttQDyFVOQnlXyiVVFZzUDuB+M4NVId/+dvvt1HkWBXbVG3uNL9a4HaQ06jnKQQkZUXOpAduEi0pAm5tThCBbywg8X3l8zZEwdOX8BWm2Y0zRwLYgIpz0iPrbDT+q9/3F6En7LxBIpy7d49cEorq0w5FGaUU+YPPJPmKskp5khRKoxRe99o3iOHnSG57mXqSVahPkVqCB+H2A9ogrHHl/z2P2/Nj+BFwHVC6t3D8tZp5cCd9Fju5ApP675OX90ic2qqXETl2clGHlUCV6MdOLp1IQLIcu7/bApA3eieByE3LMMoprxlymVYE6HZPlldh+L6gboNY1CTRKtnOTHc6dPM27/Ze9fO1J8Crr5+jgZ4b47r+tv3xf3mfNe7cxsmaJdd8nuLw/faX/tJ7UR9u2uXLL9vNmzO24XsjGxSvQWIlEvjW155wSfA6oXllBk7iuJVx1FRSQVWoaq4cUVB0YNjmsJ6n/sLb7R/+/C8A9FCMoi56Cka1AlEB7tNPPo2ioTwc8W1lLypZDSuOHtevDSTaBrh61xb/4Pedbly/ec+u3LxrC/Bk5bEX8QnWacvrH37A3vwQBYCIGs/NLvsO/XVUnS3tOfVzCsiSL1VJKkmscuLpcxXbV67RNLVMbhISUZrvBNvURn37YhsXYbmTVJyMY+hbYa2VLBjlksNYuSDBv/n5OX8qcO/mncpdCXAlq5vGOYM8JliAIZaleLWXfi2b8aVOgH8zcLe+m67YoiZ743nHtXe3o+VYul+QJ0y+pzZNyYtOfgJxK05/n+uHOpHyOcDg+c9/zjZfOkdS0ixLfz9AQDY7SDGdU0fs+TPP2S2As8SSv6qSYyhH+wmYPPaaI76B4mV0ZTlMUyghq+jemziVDVWvIthSQolQPZPh4yfsn/zrf2GTx456Ifec2NUyG96eWFHFY88+8xz6dSllX4qaAETRE0Dbr5A9AO7jacovfegD5Hiv2T12wi+SnnAHBUT+REFyJftmh5gMj57Yj7pB1HSe2iYEnDYAt+xuPVlSxTUUdHHalWikwBuafcOm2ehwk8q6JegSpVeMqu+BidSvDm7p9LLWTIxw1gN7UkrCcidW4cY2YOUVqvhjT3CXt1U9ow1O35ibRvt+HLWtILQtnU6QeaU3zalKknY6rLca1s71Db7oE0bfT5zYE4jSRNmNrU4O/CdxZJ/psiKtSRntCTqxi5akvwPYumLbz9h9/XYehwZIQRR4570Ze+ajH7ABdrQMkgBWZZPtPO/N4WwusXFhidTXquQPLKY2z07w7MoJJMH5xSV23awiu42SXFQD/Mq9kISHE4hStYJsUhubsL/2c/+TffcP/HcObGelbnmS86X2JodS/Sq1QuAuE2BxhxIHUjvopZbod1dQAPogGw1eeeKzNn/2NAGtmh168AF/POECmyoW0bT1OELtmuojwHIc1aQP/r4M99ZuKCVzlfAlZL19jyxt8bETgfC8JAkoOMa0dpGQ/G1ta4OjD1KjcYDHEvowpI4NjT52s7tF73w/zphdixaFTeE3H8s/M7gzX9XFHAgdTl8LLZ10I6ksaf62GpmCkzvw4QG1BGh90Alu3bQ7tHnN6ABh5+Tby5hnKqUODr8hU5P7gzuvGq3VY8d18+olhzJsTjszTcEZlAcOOfu5T9nmjStk/I2Sdkphm4vw2Fu3qKnH0ylYoqV4yJK5FIf1KqIgLKM6kPBqh6YmqXa7RE60anErVSDUjSq707/th3/Yfvh/+El3KpM+5ZsppLL748XVaU5LYtOzhLVzz55hqxt7SkVFfJuZnMn0O0pJF78XsXzle+zI+fTHmJTrNoE6MswjAOU83qHqlGQ+PTtTO4XGoFnHoE1jPIFiGu69jO4uetKL+qOx0r5QbRqRU6lEND2lTKnGCk5V8NHmSC5T9qBSd/oU2U62xf1CB3f0rQejk2ISZ9PnAfgW6PN7kkJ585NX9lBLsuVu88/sSMW/MajRosyvO7VGeTbq+Da4E03ZxbcdGlpS7gPueKBRwDo7kN9Mltv7/VhH8j7OFlXyJa9NSTonTOe9734/5zLkFStvWIinc4meFG3j5lW78tU/ogQESV9w67lbd2yGCOUSlWtXsNwVKIanCjDAFZSPAg5lTppSPZIVOK4eT+LVrvVYbP5770/9jL3nf/yZeMyGuG0GAGNSU/6Fs2/+UwRUIJHlxuKeF7hxDj2fxvVt5dsHuBXIUWaiCvUoUnjxDz4LpaKeNxs+Sqw4y1juKlRDVa/m0bIbkvMA38NHpuzbHn/I5mfncJCXADg7n1S1is82cDQrTEyF1T3yQTs92i0dm++v42fcVu11rqcyxv5K1juDW+iNSELkduaX1ygVkB07us+gK5mH/9nBnULosbQHGDJOO2lBqwUcEkH7BB3/Sl76OxzKxMFjV3OaqRF+Sk6Siu/EXedtbh332b7cjvO3jwiDG8D21Sc5yW0/IPkRvoSqXS2odzjO2aFs/5vvvZOOBZDUMVATrHc3O2Au/eETVr1+lXujID+bce/dpngRwF4hD1obEqT7KtFI+xWrqCfau6k6g2U9FU6puUlS7VY1L8D/0//4n9jj3/PeyGNJ4f5Ib6BtiX9GlVcFThK4Ae2Lz51h7ymbOVRzW1xbO3JcEpSzGHW4paQ4DWPzwukP/YbdnL5C3sgRm9zHw6S4wpWrt+0W1Kqf7W2DSHqT7JB/06On3LlcRP2ZZpOG0gNU7KiklUmrCT/iwr5pQpNRjh/X0K75GdqzzoRx9pF6PoJ/cXxWohzcfm+JNTjlEla0rAd98QoG6SyfvLxHrUBZ7rYkF1prJyDuB7DO97KbJoA7vLJ/KQS3uEmANt+EP5/GJ026W00OnyR54CIn28+Xl7E0oPdvT55MmWt3OotpJUrA1z+tJx+4Ceng4ZoUuWN3XSivVt5mRePihhhknuiAhbn21T+2m1/+MklQbMdTcIble5p00U0UCZWdUDEebRDWXal+h6iHnHFtFI6xi0JCbKOgNPOw/cw//Wf2wNvf7hbQV7VXtSsWbHe6JJEpT4PJ9uI3gpb4dj4HOBFK39oX4NZ95IKfw7Th0h99yl5+8kt2eOoImxVIrxCVWFihqsGaU6k+PeoaLnRkkhToYwcIUC3YjXs8ZEtpuziOW4A2Estoh4ItHKuJ21C2I21T+5cJ+sx5PZZ4EJTW+lA8ZPyTI+ksIbRvgchZg9dcCYvuC6VfJQymuPqn9gJ3RY8kE09KkkvbGcuA+ZPhnbXiFlcO9MSXEk91DHkjY7bGDe4Et6y2w5k7CKubvOSWw5f5c/rejmaFPdArHMn7gTsFn1rNk14bJ/HtUekVC0A0OJ8nL/t+S24lo5SCxrQBLehjBEpw7NMf/pDVFxY9H0MPdV1Rfjf7Ttexzls4VUpr9QI2CoDwfUUktYFazps/71xprhpYHMrR177R/vr//g/t4ImDtEPWOxmP3B/RmB1BHKkl5587S6ITeeLQEgc3gLs/uJVY1csT2u7Y2Y98gDRc6qUvshEEuzKPRd8g0KOopAZLEcJhnOBDB/aRyQstIYdbct+W0gdSCYeoR6gmxbN/lDrt+WLcY4l7vKMHDSjuKovu/StpT+BOWEkreOAi/2Q+ngI6LVhFOP5Tl/fILeHBnjGeLans1QD5k+CdqUpWS2LhDPDG8pkzodOM04AkkAey4uyediuqkG42HMOdE+yb8e3A487B30lLwlW933Gd95YnagZxnihZasvHRoppkqTk0ME2i4Tjnv7AB23rxmWe6LXoCskyhecXseCql0e9dqduUi7UFO12F7B1HjliWnr7tC9SZdYo8LPYO2y9x47Yr/zar2ivhh+rV8sJzwbCq06lUg6g5aXTL9oGfDkewadATlSd0qYFKScty50yMrV17PKXPmvFhVsU7An+rJqQJbi0Nm3LGXZb63RRJT1iMip/RFZbed7+pDHaoIJMAl1FjyHne67IE7SpsxpMA+41bsGtr4+VShIHLcnjEr0ar1gg1bf6Pay6JngEMKNM36f3cigR28Pm+yoRPHS39esEwO7fg5enBibu3WJWLXDTwcnxDD023USLlmRwx8OE2iDcCdjdQGx3RDvSGdY21pEI4rSB3T5vvH+/yZMBngMTPjlTJloriJMoSS4yWeOpaE999Rn70gf+q71xP9vhKlRKZQ+idrQrCrmOWqCVSU6dblnOrix4PH7Ok3v9MSbi8dKQ58gqXmEn1DwA+6f//P+wd33Pd0R7k0nLXoMsfS5PHBmY3XaBMsobTKhwKGOjg+TFbtGTtBvea3Onh0rpcTCFClvPfv/D1sv3tmirdkOpoq7XNiT7b0s73fXUaFVsZcOCAixV6FdFKpB3Y1Ti0o9C/1ErJgCsNFyJKcuoL/OkBWs3jz+JzT2fKAUR/kw7uBMrfEyEAHM7cOPH+bFmn7m8h1rCvkQHdw7A/9nBHRd3npTtY/IY3Va65WYQUm6KL6WJOWnHd6fllu2O3Ja2Jd4JyJ2WfDe4A5i5LWpStGi3EtSeJG06svs6bilac7C96mS/wR+a6plwBfvYxz5vTz97zp794u/bO06M2bvf/DqilTzwdH6OfAxUB7XDpb7sdKf6HrJMAqgkNA0ZzSGNjVwMwD98iCdZzNupBw7av/0P/4oSxjzFzK2/+GbYuFx8R6AWsGZ4/s7NS9e9ponUDFdLxLGl6iRwxwYP8eioUquSDsM8/uPMx99v4+V166Od0rSrbNSep7rvHKvABpzZi3aCtgHUnUHVJFflLIXi9YxPxiwncGmrmyy+7zlVbXSO04OfRF/Ysmn3yBdXBFaiqPJrNKItObDDeuV9lR7YkaWXY6lj3diEJLAnuGvbVGBMrwwCVz861IbOge+MOPrXkuWOLaOymnEy0YuoIpwcBQ1G2qXeqTzspBNBSxySDtR0rnzSjpvv/DVPzc5UgN1qSZvSdKw0HfzVHRU+clqV2h3WJOfRxPu5Uq2cpzqj/YXf+4J95BNP8KjCh+3Jz37SThYr9n1vftD2USphDunsNgBdRppTaN2f184okebsBTx7tKNfO/OVS4+Morolei7WJgVHVQ9bNb4HSBvdt3/E/tW//Rd2/NQxr8+iofU62Jh6bZrtIaq5MD1n165c9Z394Ugq9B4Zg55fz7VVpTaiq5EtqN+VnNVPSsCFz3zSRjfnSOSCG5N7vo7Kcxtde4mAkMq9eSUXxqZfYXx0eq0+FaiYS6MMhrbN6RplcmvC0pJGQP9K+pR5V06Nyj3P6VEpRFAdLU43dgb2NK5BRWS9w1BFhamQAmNMHOX22b2yAusq+amvdDhh8uJ3RynvKwPGNRIYY2tZTraKwvChArjztQvcnZOkfe2W7c8b1WKiRAsz1F8F8T8LuHfSEe+lDqbXQbASbWm3Mxxht1Bs0iix8/szAPtjH/6Eje8/aQdOvda+/rmP2mjprp0kb+SNDz1oxw7t8wSJG+jed6nhrcQjD1YqF14DpmiwFyNig64e/sTu8BKWtAoQ1klB1eaDXmaClvGTDxy397z33fbjP/mjPKbDy5wqaOA5JLO3ZtxiS/JTjRmnCABbwM/g1n2Ic/umEd8IHTt1vMoW+VJb1Cy5gpxZWp72vZCzWOwlkr+2VCFXx2mV4pwCt6ZXHd9AY+18XtmLfK4d8u4b+FZFARt9RJOBSbXNhgfV+25A4ZbQvmfY4aPcdc9DE9R9kDOndnS3KEmIEDni3Qb4Z/dyKDO4M8D1rz9Icxfgvzm4A3TJHUyTJIHRCVXg0mGUuHan+uAsImUfus1OWmLWSzKS25a3HQjwz9zgxns7krhaW946J277/HnStNuSV53M/9qKi7s1DNgGFngOS/yVP/66fenLX8EyUbmUvYP7jz1ihx96M7vKv2iV66fJruuhHl6/PXR4zN742GttgtrXXyOh6aZ2kmtEAZcoiorXVGjnFlZ7k1Ia62jkdfpIwFkDWLJgvrFZsUdQoKcun3joqP3c3/qb9vDrHuIBWFhp6MXF51+yrdWybyPz0sVurbWLP9QUf0oDkymD2+s9uqPZ67vfGzwiZAAJb+48JSqefdJmbl3miXR3ncNHqY+opx0OKVmLki9ptx6H7XnbZC+q2Kd25qiSmDY2aP+kIrFjEzxGnHOo+L4oizZSbDEB5knEmtNTJDpD2XIYE1VtyYJuqWNVzdzclRbe+vxeUuD9wZ0csg5r3mkud1CTRF98e9oufhvrR7wyuDsB7h9kGuPAbnPqiFjufMXnO1WPtka/c/VpRTw7NOLdaktQpty6AHfsAFG7VMJ3w26Q3HSLun+3sb5Xr1wjk++GP2m4f2CE5CZtrSJnhND1G77jB2zl6gU2C/8e5+RJX2TAHRnstQd5xuTjjz5iL7100a7CiesAWJuJt+Gjm9CSCjRii58NKtpWtXeQgROwpTgo7C5QK6QdWjJOIdcrUjrhu/7id9iP/PgP22tOnrQXUUiKXvhfgA1rHXtRo6yadsbr96gIJr6eaAkA12NN9OiSnlQRVtl+a7PTduErf2DTPBmtQf7LFnncJVIJ/IFLyaeZGBtzTj86OupPRNY+UFEXheNXibgOMClVK7GblAPfCOxbD6nbApcvU5TTn7NDtuQ0ZSxWoSmq1ejpGYnm+r5T4SYHeRwMbcOj+9kT3NtN0fxdwMicN4F7Nyh2gjuWCZXeuh94ooEdDpl7wm3QR2d1ko4E8uSghmXfDfOOGdMxOVr3IXnK15IoaNN5f9kH6JwokU/c4/W5V1c37TmSj77yla/Yjeu3GDiqriJ5iVuqpouso47tBkwNLOIAj97YpGj8GGUwHidN9BtPfMiayze9rNowGXYjFPE8deiQ8+q7aOCMJa2iAhUArw+MuvZbUs09r53IqolCsoaWrFkXJYojQOP0jx/xad2y0kEnqIPyjnf+BXvPd303OvQwVj5tona+GvMhaFTknniF2gTuKG3MZACEymdRvrfyTnSMLDZPC7Jrz3zZTn/uE2jhcyg+FPlUyTT+2z81Rf3IMR7pPQWoqRtIQpVC+6vsIV2ETkkJOkx1LMmM8itV53BIDxxg8tagJ+v04x3SFGYwEl37cJS5oStnz9gmefDd0D0Vqw9wh+OYMRRjlhxKbvCJvSw3JR1eDe4E6oiMBafO86bFUBPdiM2bAaZQTGJyxz+B2p1BkHb2QAvkGYAd3wnlQ+fM12/PgFffcOoB/mnJmHxRQZPQ38USU3CndWjs/tD5V9j1/Q0ktNMEQF46fxH6QSYfFkhlhz0WCSB0XgFcdKJfDzDS0q4nKTQo0E7FqwOnHqOe3z6rbxK4Of9lnmmPM6gdMCpIqII6SGjKE9nACW10D1qTtNJVJo6y7LSDJsoMwLVZqvUUBlcfvZhRVHrVy9UZrJ/aoHb7BlyAMww9ePS1j9ijr3utPf74a22EUg1ZYms/f1JWPTiyPxLbN20DdpQPBzfn9ZC9wK6ZwzXPUzH27Bc/Y0ebS144aEWlILjuBCm6x6Te8FpDPpT+rQjsHHknW2QM7qdGunh2kfsf5L4HCAB1a4sb40x4ya6j4V8gBXhGT57Qvhwkwl74+hY58Rv34Pyk//Zoh1ICd8top79zHvgTV/YIv283/WHdOylBivLlXN1k+lzCy68MzDybslMnTXO3oW2BOHGlPBNlRTJPzvTi/rJdzNg/KYjTeQ86zlN3lZPBV52/y8H1mRoVXEOea8Kfn7QPfuDDlCtY9qiacns2ebyH7L5bSSysvHUBfB3QT+yLUs6xQVpVstjFjsV/6zveg+M4Y4++6dts5uVnbfnKU1ZEJ94/NOAPdlpXZanBEa9Itc7PwcPH0JCpAc55VZtaxW5UlEdWMFJadY2QyTqdfZXI0MsDPxwkwCtQI+9LhqYPyvKud73TfuzHftRG2Nnu1k9Om+S/nGTl5TQ6gztBVyLQI+dR6blmTz33nH38fb9m3/faSRsgB7wGp66ggz/IFrR+zqGsQZV+kEVfIUlslZ+jbGRnbVdsAAAgAElEQVT2Z0+SH9NHHw0iHXZLG6d9FRzTK8NT9uQKeeEEqqbwIa6de4GoLBFQLH+PNjmwC6jE7p/lm9cpnUHB0rRy+4obltLjJDKon79S7aQAO4QB7yTKCbTtbP4t1ZAOOS7+0/8C3LHk5X8dSFJXkrlua81tOtI5IVqPCvEG7gz75+MChHHNPHl2rB87bslh3QJ+ngBhwSNQ4qqNAO2oBBSA+ub1u/bxj/6enX3+PIBai1A41qJM2Nmfl+MF3TOHpZaIooxYrwEsrsouFNiY4E9CgxNrX+FbAPctEooOHT9p984/S3bgMpsCKKPW3PReWyrBpcWvFZqGv04ySbblXErSkymCgqh4fInlX/0dXZzSFZLxUfNzIVE5emm4IsSOZXTdwcP7FDGFNrz9be+wb/v2t9gjjz7kzmWepP6oP18FUoF6aeIpiukPv1J5ZO7r6dNn7Hd/7T/bqWLJ3vngQfaMYmE57uChw/4UihI5ND0kVok/zy8uUiiV3G9WE9xaa/LoP21x0wpUGOAR5qhAl8mgfKFBkEtPdMAv2SZqqYdUSULaXF4hr71qI/gUyxQI6sGQbADyTTIVFbXt8UJIqU+4c2ndT1zZI/y+uDTjiVOa3um7DjoHtOuKmcTHTo8cQMjWNzYX5GBImgiOt0RgkgyoMwksPmD855WDWpMp05kAqd6O3XFtdaPl/OURzTNh17+dsmLUGQ/9Xb9LndD93Lp22/7dL/1/tsgzF/X0rpqeKIADp8eWKF3TAcQQyWHSM130bMoS4JZVG8D6KoOvS1Kaa+AKRVft2KNv5InH7HlkpSygEw9Tm6Ovt2b3KNBTwUKXeTLYJgEPWeI6oBjs56kQAFJF6JX4L+tXZsOxagbmp6x5D9AfAkisRPGUY1/xeD+eWBHcOj/YyRNPVSiUW5VyMsrTEV7z0En72Z/9GVQbNka49i1aIgfvPuBWeqzTli47feas/c6v/6Y1l27aT3/vt1m/nEauJZVEO+y3qO1YYP/nnbtzdpQdQwVxbPrPd/tguauYXe3irxSG7WXA/RJMfmB8yrV9bXTQk+IqPA2jikNZpY8qTGw9d1FFfObYYN1LTk4DvX3hxg3rxiDkyS4DpT75wl7gvvDSWfqPwffknciD1pZ9OQVuHdLOnGxJciQqg9ttYgKkerT1vMcEQndg3KlJNfu8Y7MUFQV9HM0apAR8l/c6cl3is5hmUa43HCW9E0WC9F7kNccrno7lfyYnRL2xCc/79Kc/Z7//mS8gVZHVptobfE+cc4UaJBU9FSFNVNXWE5j1LBs9AkVt7McCqd6eludurJ+sHKWjsGAVG91/yvpH2XNYbNiP/+V32lM84ew2Zctmbt4hy2+/DU3t8yq2qjbbUBkyBnVspM9e/4ZH7crl6zx6UE+qoL6iV56l5h6l1/qwfJLVFL6PSav7jj7zuude+zjuNxdHivHRZIhQj86lYM8EktwP/eAP2Dvf+Q7KQ6B0eO6Jduq0C9R7PW/t3FEWIV89c/as/eZvvZ+sxy3779/wgA1RHm6bfPNhSk7oaW5KFSiDlUHAODw67n3R0ENwpfD4E8gI0yNxXsRZPc+zNgd4Il6/iuTjQG+y2m2tE/3k8dw1nOgGf9egOKqXPsK9a5WoodQU+bvM2CzfuQnAcb8dCLGyffHqHrTk0kvnvXu0xArQ6kwX3P3Bp7GrPXIg3ACGdRdgE45UOF2Rp7AsmQpEBSm3Osol0DLr4I6ByfkQCX0+EJ35LP6UA0/1zJWoUuJMmkQ+CRzUsQpEe+J3XzsSVfJMOkCgyq1d0IzTz1+wz3/hy+5AarPsNpa0qlp84/uoZnob68oTyPx4PdM9noWpssxa6lWkaKCfYpZMzooK7ZOT4SoEbVSG3JEHCbnzjPuxsX77X372R+xzn3/avvHkH9GHK1YcOWFHjj1sGws8mgUHVDvc66wGvTzH89GHj9uNG3fYBEDUTuBIu8PHKTZ/9EgoCecvXvUpqz71Gog+ySMfJ6hWG9xhdMTZZVDiIa2+uZbj+9j5/trHHrUf+is/aG9+81talrv1/JzMuam9qD54+twZe5ZinjWeuvHm9QV7AL+3Rqh+CAfRK7+6Vk+hHdQgAVopBl4M2iciqb/0zyW49OX+MSsM7Xf1SE92XqKkRVnb6ihHvQGgq4C8i/MVOJ+ooTi1gF7H9ylw/qIyC9m2t3rzhv/tkgQA/+JVpaO1X69iq5cvnnfL7amXyXIrCV2pigomdIIuW8bOnTgZ1G7l00SInPB23kZ8L8ocuxPkHnsEGOL84TTF78oHliMY7ckcWqdI47jDwretfYDdE/od3EFvVAhHFoqor/0///4/MdQFfwBTEaso1aCExRghf3qT51zKOVKnKUytak0VgK1JrvOMjU1xvOqSRr5EPBkCxYJ7KSEVHnvkjRSEZIc7Hv+Bw0edXmyuLbIv8Q5O1STfP0DU8ZY/mFTPwfGcbu6pH7ViZXnZLYcqO+kmQwXTBOcedB0a4GpN6rO2tq8+w3qDdA/UuOfo2SdutaM/ctmNtDGAQ3q591/8l79ojzz8iMuH2pnTp8ct0pYqllX7Pr/K8yyXAZ8CPJef+qr95NFJO66HlavAEArNKo7fKum8hw4dpTgmTxvWKsK5vIaUHn/Cf5f7xuwsVctG9h8AoLK4FMgkz0SOtAxEiZVsE8st+bMBLRRdUQ5SjX6vQtG69KxPsKCyF718tsRmkCbPq9cTK7bp9z+8ynNk/rTgliPl3JQCLH9acGdQCtxt663zRC3tkAGDQsQj+wLcOY00W/hOcMe5YoJ0qin5PnZKi23dvFM/d4umazlYi/aBD37c/vhrp0lAOg7XpnQYoO1XvWo9QkTLP5ZUzyqXlVfhHGneVaxJRF6pSgq4VWdPE9+9dgdTBB1U3fSBN7yNMPWQLc/eodY1/VfdsCNHD1Pj+l5sixLo6tRBr4vr6kFJ2qRAMAens4viNjUc2bqWdK43hLpQxBKu4HCpaH3uG0+XTa+2chRZPQHu7OyHNq6JoomYJV1vtoQVZs+73/Nu+3t/9++w20ZRTqXEFqm1Tdnl65ft6hLP78G4DIyM2+2XX7AHuZf3Hj9ig2QHDlDLRLUAFyk2NKZADjRNNcyl2PTiXKpd2uh8DSpyFkVkuWcYVWTERlBN6tRTkSGrIgHKGd2EmpW31qgai6+DJe+iz0epLiu6UsbB7BFjoO+qHKvKtU2oyvrtG9bDzidd50s396Albcstjh2cW/Uo/Hnsuyy3L4eZAiReoosETw/LHf8GuMMJFAcMMOfv5hBxZ3Sx/X1Z7TbNyTkuYaHj1ZmC2tmm/H6bn8rxQ6XAYflH/+ifsrwW7fCRU4Bm0aNkg3DHEs6fNu6WALeS7PtxkERlanrMiLZ/ObdtQl0mAQWhDdUxF591K4k15LMKg/bwW99FaQaWXQZLoefq1qoXiFQh/F52mNe4XkH8F+5ZYytZH6XLZMVUKGdlnsglA63tWVo5REkGcchmZxYlSLpVlErhKaW+fLUgHjq+S+RRNN9ttnRq0RZRTQd3bMx1a+6+SsMeJmr6C//8/6K0G/XKVZb4/2/vTKPrvK7zfEgCF/NAzBMBgqTEQeKkwRqpwbJsSbZsOXbm1CvpjzZd/dOurjRrtWm7mjSO3aw6qZs0k+MVO3EcSR5kTRRJiYNE2pJMkSJFipM4ExwAgiAIkARIAOzz7v0d3A+QTLo/c9cHh6FIAvfe75z37LP3u9+9Ny+yestGguIZ4TSHUENYrxKjXNzxTvj3D9wWcgCwAoZoBrfaCUromqpnGzc/S0XH+MizYEfUaFrJqP28z5ZxDmV9kw2DHWH9l5PgGiOoVqWSUvUDKojA8o9guXVjzVBfeD6vNO1XkDlchT8X3SfffVTacgCu7ynnec7s3wUPPho2HLkBWxLB7QCVSyBf2+cz2sKkXAOP3FO96SbdED8U0XK7tXWAKnKOLki02K59cLVd3Kx4MHQo9EvV03nmw28AWaIoXoqv+VEHLm/hlekqClve/Gn467/+ls3xaWyknIrA5CLTdktpMilwV8BFD3MNChBiCRR3yMr4lwIy+NryGq5z6L8E3LLmFuDya4TvXXj7vfiS+OZY6CHoLXgTxnVXhQFqDq+hl66rotsSh+jseU0so8loGYkc1neA1mvjowAby23Bu6yw3Thyf9RH39V4Anf6ZvJPFrOvfnspvW1zNj2Sts5P2s8Y9OvfjInisHTMaQ9/+OU/CI0MkVKTzpe2bAqHB1AF8l7DGjrLwS/GfXiUpvmLSqE0+clKmgRd4HYrUwda3Wz8XAkuShEGQe7IKBKC9ziO23CFr9W2W0/EE0c/CGfODYbHHv4ETTf5Hiz0ESY4DLJGCh/E7esQXgXwNtRWgizdmNx+ul0VDOs5rpLiv0ognhNlSoX+yOmesPnQyPXdkn27d0EFuu+mdl5usVXAikTz5wB32nJHnz0q79wzcN8vHopotdN+uzYqbfntdZQ8Tw7W9E2Nbkm8CXQzeKjrlNgkKM2lyIXvPvt8eGX1q/DLo8yNZ1As1+glInHB8xKLJiZhiD9LTCQwSN0WP7uA5vWHVMbgxthkNn1eYy6IGXQQAOGilXeFI1jaJjjg88qwMaPT0mNkL69cOBnuWtYVFi/qCN95dlPI1XZTXaMhsshhT9GYh+IAjah2Nl4+tpgGD+JV6e41j97jJf+Vr3myz5rQe/H5NdNTN5HMus/l9KDTgndFHvjHf/TlPwwLF84Pz29YGzYypi/XWB8qYFKKcDVyZcWhgx4mTzThjtHCWtGG6L8KioirOZgyMuYUcAg1pHYEenQXfvUmGKiS+pbQVlGDERkNWzg0udKy8MjHH0VMVgsztM9aSNgFwpfyB3L/xsgIj/NrAis+wWtIMihduPU10cpghFT8cYlcQ7HaP3Nofvz+ueuDe++u91gzRdQJBag2uqKrAJbLGj3Qi1/pgDBa1rTVjm5J9KUjEKPVjhUbTmd5pO/fO9XyW6VKYr3dDvmXszWJpTIXKT+twWnH5HkFPnaAmzD8yde/gfjpFL52j81yLGXhLdpPSqka6ukdQkcl7ZiKXnWoLSgTTZi4A0VcySWwJQowZRidgeCzg2z53AtuWQ5bwsDSuvowi0TPONf4BQWuKOMmAHoO/reuvpJgDYDUz7GOUmcO7yJQumwTxOR360u6E5E81jKfNZBYyRNKStDk92GSurIl9HXQ+BN9XoXSOoR6FquclxultdHr85paJ+k9vvyVL4fdB3aHjVvfDCWtzaGYue9lpO6LAGMOVmcZ8+LvIZU+k4TLyaPH6BpVTSet+UaJmtTCMEL0wAvv4aO9BcAvE0Q2V9cgPZhBM9Bj4fWfbAkrVi4Pi+ctCo2VNbSHYJ4SRkexywjrr37fcuPGAa353fIY9N+aawT+FN8oSznBQdFwV7WmkxRYzTzXbnjv+uDe895OMOa0m064XckJcxItZ+wBEi1oZDt+NriTZExiabSYMZiM/513S5yTjX563rVx92T6VzxcBnQLoPK3QjrQ1GnQvh880hO+/hffYjOrw2E2UiMJK6tJoeMLDpERFJ9bC0erwgABQreXxQrmfkmrHKcYwCagKdGBMw/JKEd+N3CPhwW3LgunzyBTxcpWtXbaiJKh08f5s1ugMq7uEgbGqsyqmAROH00yh08T/TM7aFQaFsAk62p9SsSSGE+vZ/OiAgN+Ctx+2GNKOknMSBvC92otZbWNFNBhdJNgh1c/o1tAQfMXf/WL4aX1a8JsRoqX05iniv7iOdyRCfzuqycPh1+sLw/zcdlyJKT2bN2KtagKy+9+GMvOTCFeY4zJzCLmdvG5fso1NbMCy0/wWKESN97pjbd+HHa9vyOsevjj4aaO+TYuUUOsVMI2BM03TNLmkpgTtWlTgoh1uIb11lVoVlxumkbW6FFV0qYKH9ZkGMpWj/Pq81tuDG6bqiCOlV8xiIxBYtrnjoCKLsb1wZ23MtHHjoFltN62PcnNkKcRYzCZpxPzdGDaYic8dwrc0U2JB0Ib/c1vPxM2bd4e6uoaaUtwNAwOnIX6o8c11JcCGgVTJerNh/WUWCq2O/bkhihB52/Fk8vnjhbQKo3kNhm4x8L8W5dbn0C5PlUtHWQya6D4egE51y2bUqmrHCpMSSCl8U8cPURQNMTGKpCUpgXXQdbZbjKHbnyeGEhOBbevr/P8CjY1bU0BpX8u7aPXakKl6YYxutU5/PiVq8iFmjZoyo7mUNnWGsrrG0MJbIia8ahZz28vag3N+NlnLxwPZ/btBYgl4eOPMXceelCa8DHe930++9uKDUqqaBMH7WeZT7KT+M+r160OPSeOhUefeILWECgj+bs6GJYRjQsfHGD9AbdoP40JF7jlawNwfph1xVLLyMr/F04Uv6kHoQJ4/ltz6jf+6I0bgXuHuSU+o90rsmU1Irij1Y4LkgZQZDuiWxJ/d4BMBbcD3HtGR2sbfz4eoDyV6DHA9L7aH/a13XFL8+Zp/1wb+h9+57+heyBoRHes2T49x44YN10K2JR8KeGKNfpKmTL5qPZ6AjyJDHhwm0cvrlxjOAC3KmMmkja+lo0F3CP83M3Lbgt9vUwno99HET3+qmpbaEuGrkTpfI3DTgCmRvQX8GU1zQB2zA6VQdkAnagwLVbx5JSr97xoIB1ge5tflzT49wnc3tLMAnKLmbz/i7kjCTVqTIq/IVzxRGghiVTb1RqqAHcZepeZekaefXT/++E3FzSFOl6XWcdh4sIl1q2GqXaMJy9BopurCofGS3BFmIlTVEHjnmqb+aOaUnWHuoBVfn7187S36A1PfPYpW7N69qCFNsxiP071nLDspFwwadcnALTm7SioHAfwWAl7FrkmFuOoUwC3kP5OPRdV+vbqcxuvD+73d26zZdUV5oDO/54G23RwRxDlWY40Y+IlZ/F7oqUXc5J2T+JrTgd3Ogk0nTGJAE8fkDSDE99TPugROqz+99//nyRwaJsA9VZLJrKv9xTgOktihfif6L4CLlclY6NMRo4HWYmKElwHO6xyU4z1gcvF6mr+5LiNM3S2QkGWJnrdBLgHmAg8cu50mAHDUF7dYkUAVyUuQusuvvaqqD9uhH6avV8632u6FSUxHG3OBuk9fRJbDJAVTMIYTAO3eRlJkGhzM3XDCMS2f+yFuZYuQbCbgN/lMk0qpPV3HK4GOs42Lya1joS1HLqTB2SPCMM5dCugNe+iY62GpSqYU79vzcMchz7ci2/9nhSnNP8sV2cqKEEfce0V8MfOnAzrNq4NFym8+OSTn8Pqj4b5cztDa32zSXr37NlllLM33eQwyqdOXJNxAvoZlinn7zEcejLPBzjYRWmq6mft869fH9y7d75jljsmTvxKiwBP2g+Y1Zl6VUZgftidSHPc/t4Ovqiwyydw9G92FSesiL+WH7A0RXgjtySdFEqDe826zeHvv/MM4IOWA1R1aBskKeg9c8TaDxTBOc+eTeZQLgntfBXECg1lqNYE7qtok+VSCHSK2eW+qCbQ9TaymhpsSpqZG6B7yXLehz57Z46GcTJ95RU0imfmpclQ8WEvEWCq0kRB7CCp5FIAI0HWFVoZO0vi2VWjO83HTuofE6lDPHhT1sKq2L0e07Q4SX7B9pDPZa+VHBJDuf3y285oXdLxrYvnhkZapVW3y9+u5vlQ8I2LQaoLRYf2h6V0u2/BldC8aHHOFwhEe3A/esZggWaUoeLLMXsSVwQmSWrCa8qy4rLshe7b+ObGcBG14Gd+4YsmKV62aHHobOuAHu0P27f/lDVmNEkOrQ7ABrVQomjoLaGDBZcXkQSaNjhXh57lEbhlDDT6cM0LN3BL3nv3LZ7TLUa01PG/Y2DpQPbgJgIyLpoDMepKoo56agVktKyuaIvgzgud8i3c/GCkLXnciHSwmKcA/TVk2Xz4KdezUSvqpYq//bf/EN54fStXGJJJOObKKqpDAOgwOomBs2fMAjS1tJFQoMcIltuKF7hdyklQlLBZo4BPAqHkJY2NkDtjVtvOLc+LZVH6vXvJUuv5N0SJ1hW48FxpNYekjkOgGkPmTpL9K8PqnyU9f4kMXA1ZyAtYb2uDkBgPU/0l62NGwaYEm91KGJzEwptR8MIF3YZekKHxgRK66ZC4nMLcPvvexOuxNXKDogTMBG2Fu+9YGuq7cU3mdBhLoj1SalzWuL6u1oRLyCWxzGrSSa0kZ2OYQ5/DMJRj5b3KXpPSiEl4t0GAW1ZeGfaj6nuDSp7zZBp/+Vd/I5zAHbztlpWhq6ML5upg2Lb9bd4DH73KayyvAVYVREhBqQymAsqrWPBxVUFpvaU2VO8b3BEVC8sQvPjc+utb7nff+bGZ5HQCJs2WpJmSxHhPSeS4pZ0KyOkNb/JuSTLGb0qW0zXI7n5MBXfaJUkfqo9iSaJlUrNy+ZdDjMn7+tf/Kuzbc8QCOCUDKirqzJqOTch60tEUH6+5uY3pXP1YCapM5J8SDJVgwcrJuun61Pe4NdVBkq9OUazcBLvpAbcE+2z+nJuXWG3kMNlGplUYL15WVW/jNFSVchlfXML9I4dov4AboZjswvk+NsnmmZlvb5XpicXW88rPd4A6TRuNTDQ0liAzSlXP7LGStMJatwhurcukC5nclHZbyiiVzgiLHrg7NM7rwi1pMv7feHC463GCuyostIRkpbghORJP1o9QMlk+ZY3oQv5bEliBW+8zzkEfQicjq7/vEJZ78zobdvXgQ4+GUyePh9uX3h7mtM0Ju97bHvbt24UctybU1uAKyaDJDVE1Din2UTht/VnGRZy3sT3KssrNsiITN6Yv//AG4N761utmueOv6dY7/n0M/iLI8tqQvLWObkUMBJPdmNSSuGvi1iidxMkzMrpBPCsaLfZH+dzxvfM0oBck6WoWuK9hLQ8wkuNP/vQvKNsSQJUguQZgGUvNtaskxiXKwATcejjuc4hxxhAJWfAlARHFv5VQWkqsKE1vV3gK3BqiJP21/GhtqDqdts27mU2mdOzUUXrjObhLeJ0cvr0SFnod+diHDx6EMag2NmBokNHT5hKy/spCJmIsP7xete73g9O0nvFNpL5JO7Q825QPwKPvbnslX9wYwFiP6bkCsSnF9Nxe8vFVWO7OUKJiXqXSiSFmapoCNGklt5dK7iqYBlEO8OuYpKbSMU1DK1F+gb/TkVOMIgp5WBJW9NetTU1hH8XUG15faxx3FbqcEdyVpYuXwZo0h61vbwk9PUdCfQMsDVncIrlKAFeMyRAJME0oZkNwFSkcka9t8Y2X6+nGEbjlF778g9eub7l/svk1L1aw53egTrfE061mBG38OQenp8vT/nL6+yJbEsubIrjTvnUMJNP+ZQR63pf+MK9t7XjNlxS42UREO09//8XwypqNuACIbNQYhi8lYnJQWyo+1UboeqsmaXGuv4+1lGabBIcsN0meCqL/MfTVYjMiqGyuo1wTdB/SMlusgs+susFWkhQ5agMHTnJTmGyVCQa8RhFXuUrRLCjkc5w7fZpG7qgQyYiOXj7vwiYryJFVlE1MUZz0RzEZg0l/8wXYNpHZRoAo44h/Lesvdsqj3MnA1KOkmPSS9sR1JbrSpUmv7WoO8x/EclNBnyPOUIGIPoHkxvpeqSPHcAsaGzQ+hGBaN4sGwCq4Btiar0k1r7kmo7gRapIpZeWc9nYSOEfCutdeDr/w+S+EoydO4c/PCsso6JjNrbh54zo06oOhjaqlcoyN0Kf58NJ1yy0ZBdziva/ANolFcR/QmSk3BgL5tbDmBzew3Js3rTVwWypZflgC7rxFiEv0YdFU2rpqVWNgGgH7YXB7QiJa7/T3pa1+OsBMf8909mXSD4/BkjaS/11FwPS7/+V/IJDCf0NBpmSDUtqSXCq1rHS6tNsKunSF9hPgTdj3KCNItU0lVB6JHVn8YU3QZU2UzBGgJlho+aPy8TXU6Bq/RAU2dd5EoqiOdPoR/H1l16j6JqM3Uy4JG6Ui3iFeS9UmVfjtF5DDXqV9mQKkCavs8Ss/SlXtprD0heS7U8Gt9VO63aqg2GS5NLZOCbBjDKX1ly4mzyzp+8U4KLlD64mli8J8+hBWMN2hDDdM+6fgXFrrKuhAyKRQhWVtLZ8dKkngVKBhF9ujQygZ8Ql4/MtFTIogML1IzuAcrp6etYvD8sHBI2HDxjXhS1/6Unh767uhgcnJS+lcW0yK/rVXaH9BkD2nez4BJUkjPstV+dgq5cNaX8Ygmc/N3gnc1qnMbslkEpq5X9RQfu/V61vuTetX4xbGeTCJ750EiA5YB7deJXKvZnW1lrae/h/+fX6qzJWIyDajJFFP0rMuKUwVyP1n/DvjYYr+t/4uZi7zh8QDqVjRbVA2n1RRkpNcsmovvPRaeI5fGsNhwFa2jlNvQWeKE1ahQhUSy4GBPvw9uR+qiWQUSKX013Xwr8xdRL2m9/GeH6j+cCHKsXJ6X1XoSLctn76+rZufawjnTx/VKnDtyw2iQJe31PfVzFYS6aSNupZ6bhCX5CpW3/UT+NbSZIuzTm5Rb3vma2SBomWRY/mYvj+h/swgOfXqG+K0YbxtLH1v5YFaqyTBo2QIn2sebSG67rs9lOAmSQxlfq1cIq79CpI5hHUkcWaHxRVtFA5QHcQtNBuJbDU++DgW+3UyvjMbaozZuAwo+wnSx7lFurrmhb0fHAhb33k7PPHYE2Qp38dKtzJye0m4zPCrTa+tCZUMc+0E3EXcsnpGMSajHJArWG0F3GO4jFofBZRFgNvWQapJg4wo2vGw+vs3cEs2vPqSgdsB5jDWmOZ0vw+9ooCjlKstakInJaYjYRMiYyKPdhq4kwDS5rRY5XXe586LrKb67vossVNo+gYwIY1+3oDgn3tywi/ve55kw5f/6E/Dqd5BS3OrbEt6YPnGkp2ICtSXRFA5EhayVAOwFhMCKpurRE0Fc+9r4XyHCQKHkMfG4lkBT75lKYk3NJ4AACAASURBVGyA9M8qG9Pr6oqvbmgPVQ0doe/EB1zbNJWn7loHpL25ErCN0PNafUtOhfqqasqn0CXD2EgRZ0IsY0iiHjtPn9pQKfOVCRCTgNJnQHrRh6jLGIT7BvrPWsJDRiWKyOxmtvDX3Ri5SVB6t3/+06Gyqy2U4lNbuzQCSfHZJVL9cZOUYKm7KptC+8waVHkEloipOtGa5LC6Jy8NhPfh9HN1jBkkANQtdwamaALXq7N7Qdj23rvhJIW+i6H/BohpOufOhQbsCic+2B92bNsaGtCyzAXc1tqN51f8I6t9EVHVZVo9KGupIa5Xhi9bAYPO/DiGSmxYDCpf+t6661vu9etenOJzmwW1qzBaY3c3fFqWA8qibbOWMq95yx39wjS49XqRh7ZJXSltt1tnpw3TAa1bcX/fKcC2QMt5YG/Dm6cT3cJdC4cp2frKV/83DdJHCegI6nS9Sk2m4lPTz4gu4zNz0CpxGwzcXK/jUqMJ3PCutXVk7HBNLrDQF4dRxCWV4fos8p/Fget1pQGXbFVXavnsVqz3PObh7Fdi2rqa6vvuWdltevG3tx8JfWQmG3GD5HePovdWUUg8nHHWTt6FkM+RSOcAnURDZmSsz18sYHB3xNfdDZOCLzElkwYk0n9JiwixO9KnV5GcueXJR0MtpWylkrfav6tkbtTav8nelaMh6a5pDXNK623v9Rbl0JlC2Af9x2lXwXoqW6jiA9biJIyI9qdz7oKwdec7yIjlglWylhWhDX67pbGF5vhvIXk9GFo7OsKcrm77zHKz5HJcJhg939dnbolcPj3vmDhvpK4Wcyo3oT1XaSPPuPp7a38+cEf3wzZfL2uLlQeY88mxVlGfyaZ1u0syKXDyA2G+u14geesIaOtyNMlz54PYCOK0n/9Rmpb0xqfpQHeO/EDuP3Ak/PEf/x+sMVU1WCC1YhBnfVm0nqyzAUqfbVaoRmOiw+r+L36eigKKy0NDYwdBYwVBJ60WYFWiFkavL1+1GOteChVmbSBMoESRbB0zZVoXhN7j+9kE/p630PuWUQFfinty6QpcN69VCTc8wATfEd5PjEW+aY5igsjbOyPibpfz3O53S7TlXVrVz9GNQl7q4JSZeg1ySNP67yTjbrZCmn0A2LXyltD90MdCLf628F+sTCHvoeqkEvUQkeaG56yGAaotcsGYbhf5M7NIUvVfOh9KmJUjF0hjUlTFdJrsr26jufNvDm+/85YfRjrQzu3sDI0wKFWs6U8ZrzLAzKD2ud30bmk3OYbeb5SKqIuUrp1VtwBuAt2QurFUsqZeKdbhlXU26a+KSPi1+plXbgTulxzGySI50CLwplpOdwfyr6cr0q7NxALnD0hamum+ehRPTS0xy/vb/hny8trpGTn9uwPBG7h71Xvic2PZLIjCIu/evd8owEHArSBERQFlsB9yp0bw6eTHyUKNgb7ZtY0GnmH0ymoxoA3M0farpaWLd6M2UsIeAG7PDVjE+dpNxGdQFY+uUlWsqx1EFQeirgVwY7ktISTfPlEUljAXXnMkZ5H5G6dx5sULBGLcFH6r5XloA7PdjvHvXFtiHHYiARZ4tQaeTY3GJ7WOyuKpFjEFbuuYpTXSz/BvI2RH7//iZ8KlimISW1hWNbRUtpPPO5tKdlnFMv6ujJtHVZGVkrjiaunzXsRNsCp5AF5CfDJCewYTPuGOnIbjFxMzp7M7vImMVoF7KQzVImo1Ra2W8B6vI6ZSEN3R3R1qELPp71WsPUxDH/VI7KUBpwoXRAEKi2oDKmpwjKJ1mdNiGdUkplj99A3A/eqaF5VnSF1vWijBNR9M5q9OF09KBOT9mv3nItwjINPqNQdlYpGS2snp6r0I7DS404yJ/t1aFNjhisIr98M8oDS7beB+h6aQf/5n38BKKqWLaEkBIuDKYZGU8RohzS53QOBuaGi11xwaSsDNxpRhzVsJDkepFxyFzZBqz1aEwxQ13KrgVjcnuTtewTMWKuvbQuvcpeHY/vd4H/2dZ3SLsXY5RPpXro0SSI6S5GF6Af6qV8jEtUnC70SXnQa3DlWONPUl/FHTigjcEnSZEcpngqNbJyLBXjdhkCIJoEjIOnCxRlUdjaH7vtvCON2pagGzunGp6WY1/QZrRIHyPmUwQpWAW0N/R6E6Ozs6rYjjHNZ1BgxMLVlcTSTuh/67JMqOn+nrV9Y3hC4035t/8rrx3x1N7aFTPU0UsHLLbX5tLTcahRD429X0MFHzII0THKTR/QC9As9SmXQFK64CBlNkSsfDgRzFGKhgwrKTCWnxyjNrrm+50+A2TjVJoNgKWe8L7ayhKLki5fP6a05WWJtLIGLdOdRJqkRFsXJvBUBZJLXNTXzlj+a53TroS5U4/hn0mv45TPppWopY3eMVOD6XUNZ4Imzesi381d98i0wXbol8bP6lBHCVkVCRS2FNYFQvCTAbKRaWdb1A5fuomqZjgatpzFjb1Mni4m4QMI6KjlJ7MCsCcNmo6iurCAzV0kLWe5wEUI408oLlq8Lhd39KywMVFuP34jPnqJGUDtyCJnjtqwSpgwSpUeORPujWy9yKgI3tNtewlDT9r3zp16E1h8IH+/eSxj7Ktc6oPFsmrm4eUNyzPpvm9ur/zKlJblitucdR3kZO89Q6b781lMxtRFvulfbK3hbxOQXC2bPrzS2ohkEZodQrd2VWaGpqAYg0ylH32eRQzmluNUD3Qv/1IiPWBxLHXY7+u51WcRs2beD9JsLHVt4Rmvl5NQu6QEPNrW9vJtCm1yCMiuhWidl0EPuRJZxhduegssUA+yq/5ILpFhFBKh1OieItowQ9obX62RuA+7W1styewo1UnqPKK7v1ZRRaAvLJllZaFF9GfYf/LwVu+1tLLWkBeX0Dt7QfHgj6e069HaZYboNlpLe8YtGsdDqYTFge/3TSLpO1euX18K1vP22Lc031jooV4FIr0HnoGc01AeAae9HQhJ6CTVUaXKleuSuNzWixq1GuCbS4MFL1WYGtUYj0OlFBRyLEkr8o5uEKNZBFMCg33/ZwOLwDcMuvx5pLIZeTdFZ+Jb72CMHpwNmT5qcL3PGATybDtOaTXLeYqWuhqbkxfO6pz1qhcC/y0Zm4FLMA4wcHjmIpeT3AcJFmOddUdWMUbjwa/lraL6NBWU+Zghw1k0seeyA0zGuH9Si2CqQhYgFZbx1YuSni9FXe1k97uOJhZLFosefTZ/yC2Aysdy1CqjoOsxJ2Gqd9mm4CimlUeNDOjHq1ilu/8TXzvz/18COhEQut0dx7d74bjlIe1tzaSmeALg5QrQFcPPdpGmCePH4MN5DWdlIIStMtDboZS+0b3V+TZ9CNKUO15tkbBJQbX3vZEDy9lYKBO4kJJz3oJPJ2nLslj+A2gCdJIIvXJsEtyy1ws1k/B7gnr1eB28yTHzB3iPQf+Ur6eED8H5yCfPb7a8Kz1ExawSm1idrcWfTOqIT90GuPEsiJTxUlOLu+1er7xGXLQuud2ubMA4wo4xQo4k+PAXAbtZ3UKJpvz8LKz6yA71aJlPz4CcC77O5PhQ92vG0UoeYxzgTcJaTfZYHKeJ8BfNIhDpIJgSxuSHfJ8idVcsYr1MWMhLD01sXh85//LMEaZXBY4YsjBLgo9U6d6g+XkJxqCsIQGdZ3Nm/xppGptRK4Pbj3mew5Xrtp2aKw5HOPEovkLL2ur16sZg2Z2hzugsq/dHhOYGWHzw6GksExRFPlYeW991Kyh2QAEDc0UtRgVT/w9WRaj8OSDOBWXGI41OIli00zsmHTevQ0Q+GJRz9pMtdyWKhNG17FhRkKc7HaDTAn1RwSVUGpGv740cNMXWY0N0UMAq8a3Nte64Oz3heHaWKkvbQ/elHNmhtZ7k3rX2a/PDBJazoELBleB6nckgRb9rvsdAS3b4ROlxva5HX0mjoA/KuDW1k4F95fz+fW+9qgJrEDk/5NfG+9mgdZbv1jbBDvjpnh7//xhzbOQzoFzJl9zlkENWWo9DRKYxQgmtqPKLwWF0TFCqIClQ0rwfo2tM4xnbfovWsqloZbVScAZS6Vfje+lev4Mt9fCg+sJ5RslVG1YeWqT4cju7eRiaTLFFzwLAAfBVdlWPDeU8d4H0/7C4TTLbetqZSXZjjcG7zvPjWzXEFzn0Eb1qrbSMGVVezTEu7ICV3nJ8PubdttLrztWxLAGxduN7JGBPrsy4WPPhja715h9KR6gVQBRJuCoL2h74iq0tvhoHfv2xNGBG7m60nKsfLBVQjCMBasufx0o2J53QHAuO/gPoAM24R//LF77rP9e5MSs3588E89+HCYh8HQvr9G8kbN8+fik1dST1lPvelsmKQhgsljqAZP9tD1C8utlmmqcY20sw7ReQ6P3s8EBCo5wzi98szq6/vcm9Y7W/KhlPfPAne0prIuZrktGjX/yjGeJHEEcv5sE7cEbrECutqnUYEO2xjQ8joG7MjdxkArsUjaNE0FSIAdc0nmndtJLAp/9+3vhZdeWmeKPnNL9E90F1X94iwAp2SI6RjY0JrZcLxw3SoHuwrDUQ57UkuQqem3yhz6qAvNeZE1U2LDW/3KTZEPKMGPAqWLAHaEtPKdDz0ZDu951xSHZaQiS6Ah1cBGySKt0VlqKic4CDaHMfrEk8yI2Wq33JP/Fqzv9rIVt5oaUbeAGkgOnh+EO0bcxKRgWLJwEF/8wO7dFmzqfcx4WNLG91XZ4Zx8fqi7B379F8PsdjTsWNDTlIDNX7CI/n0l4ci+g6GlE66eooXG2bPDm5s3h/PUnw719IV7P/HxUNHZZq6KVH7K1hqLA8DO4irtpWpHeYQSYot7Vz2MbmY47Ni1PfScOhruve2OcAdqQGUg39i8EUqwEc67E8qxgrYS9VZJ349MVu0eTuNzX+YmKOVWUMN/LYMMWDGfvw/Xx/IsWjtJRLDeNwT36xtXY2yTJIoJagi61HgdyydfTSdeFePq2qRFl9ZW14hUcfI5dd0qoaGZKVpNOyT8zwbbK7JX2Cn/OgG3PqDrJgx1CbKT2yAmhBIhVnRJ7PAl326TuBJwu+W2GMqtHRTZX33jH8PadZuIuAkEk4pyHUCleaXptgafmtmCT6dC4TLYAQsoEfJUAexqAG7yS414ln8tn5ufscpyXkMfXLyzZT1ZH63BKIAbwWqtuO9xMnDvI/vss6Y6xVT/KHCVIF/0V3/vCRIS6irlX9HCxiDaeG7rO6L/c12J6XU4pJW4Da10sGpsbuIz0l6hpgyg03Do/EjYt2tHOEGnKNNyy6CY4REf4LFKEfoWvcdCRo203XaLpdF7z5+x+KOurgV6cozq9hNh6W3LwzwOk5Jtb27cGE7t2BPGh9CK3L6MX0vN7SsD3JbQsb1jZuaZU+HAB3sc3KVV4Z77HkBacCG8v3cXBdPHQydc9mcfe9KkrNu3vR06OuZQqtZqdGorz6Ks9cmTJ8xy98Jxqz+JCAjJHPT6UmAqcdMHi2JddeUWSkAly/3sDSz365sScCelSUN0+ikjsFh5+902bk5imO1b38JXVEQcqEWsDbfdeQ9yxSZAcT68yweWpaomEIniK7MYskOJWyN3ZMK4YgWUnERtojZXoDdzb6Z70i2KKsNJ7CcMigARg9HI43q21DssyQ346v/6y/Dmm9steLO2Bvossma6dgmUXMyvzkckXvDDywmMVNN4mWxaWyf+NmVT8vkmYE7sEChzKeGUdX0laSFLiPM3ArgVtIrzlf99FRAuuuOhcBo13JWhXto7lBlDoqu1mKBVPe/6Th7jMT0r6Xx10s8veT7ztc3fttWx/7luJMYffiBUMleGsrCWVgzqiX1g915uBek6PDpKxyI2og8wX4N1uZdJaEUNavl20ticSp69ihxA75FT9FoZpIH+nWHRwkWmeNy25c3Qv/OAUXLLPnF/IIK0g1aJMSvH2ooulKamH/ru0AFNoxhCGjs7LLvjThNPHaCBZt/Z01bM8W9+61/Z+u7ZuyfM65oP3Vhj+92Mhlylb4cPHqBg+jD1luhtVJVj7q03UbWZQOCmn+ebaV6Bu6AaAXdDcL+B5TYw8UvRrjJ0jz7+ZNixfWvYT8XzzQsXh+Urbw/rGeMmP+ixT3+WE/jTcIyeyQvRDSy+ZWnYiC+lRpIV6ttstJP7lHIxzEJJaqlN43e7yhN/wg5Dcgg+zHEn0wUM98nrJFf49ILgCZ1oTlKOa/F3f+8r1Ocd4nqDLkvUch6ouS7GKDYroJVGhGidDRnGR5Yf3jH3JhvlLOBLRCT3ZQIprKQARVZ1opFztPwCLGIYrL5Ps3TQbwvcc2+5k8bpSuUPmSZ6DMtaBhD08zk+Xx/XdGRwvBWz3zyTzyd/O0lOCfx6bCtAkJVI1jIx+c5MmRcCCJIbT1Sofj4NbmuCBECqO1rDwkdWhdKmam413Chu33JS4xVkDY/voxKfZ1p+522he+5cgkRuPTQ6m59/JTz00ENhhM61I9SBSkNiGUzcEu2lGlqepQ/JCVwKWe5y2I+baXEhIyZwD0ARnjxxPPy7f/1vTSx26NAhmm8iDWYtr3AwOrs6LRN5YO/7MCVHLYmjtTeDxfNJz644SRnM08dPkO1kLVQErTgC631Dt0TgjiyHxtA9+Mjj0DInA/w3lE81D3ApLFh0S3j805+zhXzhR98Px9EGqA/HAL7fk0/9EkmP9vDSc0+HFq4Z85dTltv8cWsh7L/kUhgdmAA1Wu506j0GuGm3xA5JKlCKFtzoQR0WNloVNP/x974KuD9gdN1Z85nttYxvz2f/fJovaXSCzGrArRS7tNtN9BG8ale7kgVyPeiLTfAmcMrflmsiPMoVGb543uivcqyyFHGydh033RrOMxdGN0Mx/r0qviWftX6EUIPne3t4CqcVrRF/8jUJbgmdtC6J5TY3z7Iyea5/8kAoNkms2GRnWwHC+PgE9LyP/GMdgiZG+92EvJUWftYcVCNQlIgZI8M4cm4IXQy+dntzmANH3UOAem3gYvjJaxtDe9ecsGTVXdZmTf1FBDTxzNKpq9fLKcA7wAQESYgr0c20k5wp42bRjX/k8CGUgn3hkXtWhRWLlzAR7miYN3+BsUdqDd05t8tYrd27doZTRgMO+qFlLaUX14PoYIqy7MGYmtZcxlA2Qen3p1++fkD5xoYXjS1R00eNpPu13/zt8PwPn7UU8myyRyNcE2c0pnn+Qmsec+bU8dAMFSTBfh8dlerhij/1xJPhH775f0MHPmHecsus+DYZkFO6YkvFT25iFE/5huQZm7w4P4Iggjte55PXup7WGJnS8J//4E/CIbTEF9Foq2uqa078up5MOvFnXatFtCeoMXADVKL91o5uPiyBo/l8NLNUWzXALaGR2h1rTrp6jOuVNIVBvTcqCRol+BET0Tp3IeBmsheZv46WGtLsF5gxiXSUDN8I3ZuucCBsx1Ic90dabk8mJFZdm51vTmSerpt022j7Mk23P6NpL5IF0/rk1LGWW6rzzhWh856VuJUV4RCWtoOMYwkxxPBZRmEzJbgKtV9LRxvyUgqkyUxufPqHYeHN7DlGYD4/O4YrNoTrocMia6sb4QLPdwSXQs8vfU0jTX2q6X1yDmZDN8A7DIxSZU416/ZLn3vK1qaru1vwtClxc+bMMf76XVSCJ+neqpZqcgljhlbcuOl9OLBnenrMLTHXTYuA5X75RuDe/NoLDm5+8NjxnvCJJz5vUeuud98isyTtBZXbnNgLyBDlP9bQe6JMbRH4mZOMT7571SM2I+VHz/49Ga6OyYAywknwjrPJPdBxbbe+bOajLGvyS3+X75OSz1YaMBNLPx3YZsmSJNGxk/3hL//2GYKTk2EQcdJV+GZ//SQhZO+nlRG46XEHg6IkwmWBm0Vuae/GUniXV1l9KdPGLSEj0RgBIsyIgmdx5JdhSNSjupw/q2Jbfn9r53w28Kx1PL1nxTwKaIvDlp1H7GCIKZmJ+5JQAIl1dhTm3ZLIQPlBNN9TKXcbA5IkvJIr2zHtQY3cP5O5Jrdjgm2fnKDpvRyuNrKSzbcv9ubuWN9y2BdNGhsdVNu3c+EWXJJKjNkMXCk94wt/8XdQpXXW7PLhp54IVwH3RRt9zUAs3BGxJqq8kTuhAgytcVtnFz1Nypg3dCgswEL3sRZncFtGSBT9y9/4FxbDtJDA0TkUFdvGYRjAQO5kTN9ZrL91nYLT9luZ3IB6M+pg85xyS8Rzx4yraMzVN6IC33hV4HZQSSfAk4cv/NKvh7WrX8AHUg/magNWBF3sfqRBmk3ocx946BOM4fgBABmAt/REiW3YpP2QFiK2BdPvrueOgE3LXR3cCRBTmz4d3NMBrnebCSPx3R+uDTt3HeEGOkpwcsKzjiYVFUjM83Zw6TDzS5F6BVSgD3MawXLNhdWR8s3beCmRINZEz19MoFmEBZIiTp1IVX6mniNqDyb/lbwhmbdOA7yJimBmKjACF0agAs3yHHaZgDEh7hfHryk+dxJI2jea0XFwpw9B2hgYyPV52b9oPJKiQwCINgSQKFPYuLg75G5uIwClEFjvQWVvBSTABJTbBdzLDirgO7vmsi4zQj18/wvf/A6Nhpaaa3HHpx6yJJx6D+pg2y/WZxBC4QzNddTbXKOzVVlzkYLeQ1CT9agA6zB6B7Dsau/wW7/ya6Y8bKBkTRiSz93Ef6s5z57du9B8E0zi2thzsH4qXRPLZJlv9qAPw6sWD1Gj/nNRgZvWPmcBpX5pk04REHWgx/0UQeX6dS/TZLzHpsRKxBIX8jxUjzJ59z/4SNi4fl04sGcnLkmbBVpxE6JvOB2YViKVBFMeT7lFSieQJqmxye33//goq+20IpYYy/oHf/w3uAuzCHJoenn2uCn6XI7rbpeuw6hq1PvpM1ZQRqUGL2pn0MxVDeXi17zaDFjkruzeDAtWc1LHQWlOiCqFRrsEuDW0SdSpai8r8K/1Oq6wY3OwgJd57RLxtAST8UsMZmyTkX5EW5dJd8QcELOICtHTX9PlwPHPFkjqoEuDAZBK4JJF2V3FxSqvrw7t9y+nqKIejccglGKLzZzsP93HGpSZu9Le3mEs2Ild+8K2V98Iy++9Ey3LibDykw9AdUqei7JSyS0+jMDZj2UeILup/n5yf+SWDHIT9OBiSG48Z8ECgtMLjNs+Fn75yaco1KilyLjW5LSjrEsTPPdBKnb06xyvI/pWXzYS3CqfUBVyu1whO3kGgyWHUG6RvmRsX/6nl67vc69f/X2MmlNNCpzUu+0UtMu8BYvDJx//jAWW5yiPUiGtvjQyWtf3A/RbFrD3Qta3q88cC2TBXYrZmLpxUfbq4HagTgV3/NkIvGnY/tngJmA8c+5i+Nqff5dFY0QI4qSBgZNYb+gxm4SgwxuzqrKIUQPt/qVuCxNSIaiP4B5j8+RbyvIr8aSWEFbZwxlXRcgVrIzeR5JV3QICv9oPx2yuuGUHvo+9GKQKxw66HUaBL2+586CPNGDeVfFOt+6ixfVNH/60FY8KSVlutVvIqT5RQLDK+ath8SfuCVVU3swi4VQMlahnRuVliZHyqjLcyxYvKHjj7XBo685QzWhvgfjepx4jdvBGTfqz/Hsd/IHzFATjcqgxvOStdRyMYRrNn6F3tnoFtuJ3i7bsYZbNw/feH7pp61BPBb1yJhqkVQvl/MGB/eEDqnOGeK1R6MIIbmlyZIyUQZUxObJ3n/VF+f8C97oXv+ehSUI1GcCJ7k8zFmLeTUuM+pMFP90DjcVDdc5fFFYlFvt9qi3aWlts8laas40bETctHQjGrqXuQzu440lMb9RHvcZ0v3vyzxzpbe8dCv/0gw0EPUq+UNVBK7BePrN17ZcWzvzuJFCb9MOxyLAdenYBtJ75LqqhFJsil8T6JopVke+KFVQ7NfmAY8pw4saMGLi9n0kx/qFyCxJJCeC+CZ6lVVZyiCyonslnyyuLmGdLpoN7ki1K7NJ0Sz3p+iWGJBoDjz/8MUW3SXYgu28FxGpDRgvl5Z952CpsxMOLCryE2lC3U9f8LvIaKAJhT3r3Hg7vbXozrLj/7rD7/d3h3s8/TgZW1GjeagvkChbFX49qPiUZ2Uos8yCx2QC6FEmK1et7DoxIz4meMBfDcffK20IzqkPFAroBFIzLJTkB43KRXIOmT8jlUV5EhR7FAFy6cn32Q2RgZ4lFEfuTxB83tNxrX/iBPO5URO6JAwH8TG8fMwwXG8DXYcG1YA/SRHwDmlwDdluLVXWn/UeDa7LoZqmSQDAPcB9/4a5JjOv9mvlZ4M6no10ZGA/S5GtjDV9euyWs2bjdxtq5pZ4gWdHDBkgeKt7aEwDe2D0GmU7rCQ2y6410Z52Be6MeGgK3WhPLrZEFFrjlc0tEq6yltCtqByGaSs9iM7bUcoE1kp9rc29wB0yBAbgvDKgvtT6Bux4/C9xOhBjHY5ifWjyS972nW++41gK2Mrc5YgQVNYgG1f8UzI2wDss++0ioIfFThNswm74hI8y6LxbdVk6hAgGkLP5FUu471m8J1S2NoQ9K796nHkc7E/sP0h4O0A0DaAM3DMoF6T54/Cp47iFiMZWX6eabgYWeM68bK80NCNP21ONPoBCsM0ZHINbvAncfiSC5kGJddFva/E/AXYFmXpSjOlEdBtzyuePwAuHlhlTgj57+7rUcghnT6yQmxH1gMQLuonTftNh4bn0J2LuZk9LejsWmGmUyiJnEqYDjL+SWeSrToe/3Tq8mgYlGa4q2ZfIvk5+NG5n3uV20FSvh5Ur82V9+J+zYfYRyLnTcCbsh7XQ/SrxxGrxbUxuBWPTk5OGTfNR7hegjNyB3le8cwT1qDWG0mZr0xbMq+aA+I/jVCqJUhVMPIIbYaOlaTKSlTKZmVcpSomRSImJczMo5uSXy812vPQnG5BkdyPp/aXDL7uor5cIkVivtwtl3xACVl9ZtkitKwG0lauL11bWKqWv3rQiV7J1GYGva8TV0NOUknHJl57dxQwAACyhJREFUcivqSaefDQ0k8jYwXTlX54UL8+5aHmqYsCCDJ1DV8cxiTJT0u4TQaoC6R5WZqUuXevhpWoU1t+SzNlErWYqF7j/TG37tC18ITRRNC9QCh6z/IdwSiaKGsNxDJHF0O4jNURmfDotGkkyQbzi4+30st/P4TtX+HBnKRx968FoV/pdYEQWOqoyopRpaml1lHPV1lmi3WwIb6J9d78piNxuwTTyT8CJTgkAxVImPaJF7UjqlNmK6lvMlUHnL7ZXuOhhx4/P/lge3MnjKdkrArjksxgKGwcvXwn/9/a8h6EedB5ClrCstqebl0HMwXewKgZ9aDmixIwth1lofzRbaXZYm2I6ZiIhU9CuxlNLq0nhIFqtbS/N1rurgA+qr1BCOkKRpIYjqR/cgUMsayc1RM0mBImfMCgUNVP/IcvthdrfEGIvkVouHORZlm0sWD3b6pNsByNOCRmqmUu7xwJgeQ5SmyRJ8Xa1SnsPa/rGloXr+HBt0etPCheE0xcoNs+kJyA3UQBLuIiAtHhwN2zduDjetXBb6KGSmXiHU1FN5Q0CtuaO1JGvk6gyQsJLuup8AXlleibWsgENWm7fVbPha/PBqvl8c+SP33R8WcKAkjFJ1/YBqJsmh9CO+UpHCOSy4LL5aKKuJvUr55LOrWc9hJAYyNDMpSrbZpig3X3n2BgHlXbffgSsdW93qh/PjKdSYvZKroR4NQ0NDA1LIVugiagWJeJXvj76hL7BzrpP+oDLBKcrPdCUpcOddGbdK6U3zTboeuEW8QRfxfpKBPvPc2vCjFxloSnZRPrHKm4opapVKbpi2DYO0IBBfbQfRVIcOZgd3wkrw5xYylHJL5NZY0x5jCLgiCSTLsMZjAHWcN5XPPUap2Cjv14ovqeyaih7EyOQkLMKnFUcjFkKzLKVzGeJz6Jl8fZzNmJ5+zz+xI3oKFZCAfIosWa9krSpwc5RcSnxuWW6vNU3GCSagky665bYloWnpzZYhVWs0/YxqKCuQCcgFqG6uD2d27A3bVm8M9+Nr07EzHDp22CTAlQSD0uKUU46mIbTKWKoSqY8WDhp/KGOgDy2A67Nf5TBVEhDqZ+ROdMNG3YNKsBoGRJTeGYGaA6KCi2ESYr343so3zGIt5WtLF16FsVUXqsO791ifcxWBaAnV0WvN926Qobx95W2sd/Qj/HfbbqWcE8uiD2vdiLCI0hHXIYlUB1DNkqnld+l7ZfXL+NBy+K39gn0At04eQDn9ZdnJRI89Gf0k4J5qpJI7OvWXdiAsUeF1hJYix3r+zn/6ShgYlq+G1cRaqo+0NlZqsktoXk4zAsPAbbSani1RQSrNniBIYGhq7fK2CVaMQB0fV6xET2rRYJk5rMo16aLVpBHAjvEeTZRbKbuWg5PVqkukBEqs56DWSq2LZbmHKVJwcEcef+qh9oWP6/VhYE8PIifjEwOSfJFEq2ISHt1GyicQT2gvktcWXd60cnFoWNLNgR8goFQbC2pGKQOT8Ela7aLq8tD77r7Qi2jq7l94PJS3NYTDhw6i2DuFPJjED1beAIuroeY9cvfUl+QsN4D0JTY4TNSyIjkpR1nPKgJNtX+uxVB+fNUDoQm3RqSlkjwXcekuo3WR/PY0RuKypApYbpW1qWuAhgZo4sLB996z6RPWzdZu96Kw7gc3APfK5SsishNrFi1LYj2SrkduXZVtNG2OBTzyVM2HTuaHiw4U0JspjWoiu9kCl1rLaS8lY2c/l7iOaV2IGZvkAKTBnvbHI76jfy+tyizbPFo5HDwRvvq1v6M9F+13kyGushjym5UZPadG78MuokpCSmNDbDKwgTsGqTmoMGbZ6DrXMCJYFnWkUgMeBVACjErPitUnULMUKSq+xveqHrCXEqlZBGjmdilBwRKWUbeZUz89rPwVXBhZblnUOEo88u1TAsPEsKRzBPHZPwrcQpAOqj2D8hDJOnp3KVltWWYHtzE43EINy24KDfTkHqK18JJbbkUPrlZvuuU0HIuhVPjW21/aAOc7EpZ9clVonN9piZZDCKFG+fdK3NUG2j6XkR+ogh6W/kajCft7e3G9uM1wa7TSNlqdzzaGTy9xllpsSET26IMP0sa43eoiz6kmk/WRjOEodOC5U2Qz0TLl1NUKRapqT8u4JYr4bAd37LTiEZssbYoxJgg/dyPLnYDbTX2SqEk8ad94b7UWXRABxoHuFij+u1kP/s9SwuZve/AkgZUyl80tDeh3m83FqcPaV9KoRQNNi/EP5bJElVw6eJxOB+bBrYoe3QLXwo/f2hm+/d21SGqpsLMWCCwoQYmCvkuQ/2rPMEM1kHYc9dnccssH96llfrjUiL4JcCugVIu0ESptxvl7TT6Tv23Nd9iIYs364NGH0K7MwreWC3SBa9WEVZLV8jyXNU+eKp8RXBI1nr+MrmQYybAqyuXB6XUs85b4z+n8QPw8U2+xvG89BewpcHs9lnnhCZfu/QSV3TRwWyU+/chXMBK7keJmbqEFC2+xz1zPKBDN5FQ95FU0H/s2vY3MojbcQpPM2a1NVNucM3Cfw/UQ/1yr2Tn8exWGqxK/WDNuzhFU9pNCVzcAMUrS40jzf4WM5SyAqPitnD1fdfc9YTHJnVIM4llEVUoc9pOdlNU+h2BLbo6SOLW4wcVWoFGJopKa0Xd3mNHx4Fg7OTOs/9ENWjusvHWF684FZN/qJERMLS+AiImeeHVOpfs8RLLe0AZ8g7/JODxh4eVBMXNnYyY4ydUEsq1oeiW4aqUCpJZ5kGImomW3A2d+vP8eU6/272xKERv3yrq3wvdf/rGFaqLeLmJFpHUYw/IqResHMLYTc5AoMLEiAHXzF68qcGP5m1rmGs89gQZElTYCrErPpONWdbzYBlluCe3P952gb3WtcdtjaFh0DcvCy4KOkiSprWvCMg3gz5aS6DgDHyxK0o2Fsyb5+ETvP70dRhrEaattVt0MUdKVK7Hc0b+yG9W0GVpHDV/yZ7d4ne9tXrEwVM9rDeOAWDqa9s45Vh0jzclFtU9gYOzBN7aFWbVV4Y5PPkirNZI9WOfjiK16yBJKjVfEga5pZLQfgK2jVMxaM+A7K7A8R2W/QK1ehFf0u34xiVgfoAKXZwUS6Xs/dhdtJCronXiGw8DBQBp7jn4l52HmLslyY/RqmYmpjryKX/A9Kd+j0oj1t8ZIlnWeETY8f4MC4ekWIvtztgL/XFfgowLwf67Pkn3ubAWmrEAG7gwQBbsCGbgLdmuzB8vAnWGgYFcgA3fBbm32YBm4MwwU7Apk4C7Yrc0eLAN3hoGCXYEM3AW7tdmDZeDOMFCwK5CBu2C3NnuwDNwZBgp2BTJwF+zWZg+WgTvDQMGuQAbugt3a7MEycGcYKNgVyMBdsFubPVgG7gwDBbsCGbgLdmuzB8vAnWGgYFcgA3fBbm32YBm4MwwU7Apk4C7Yrc0eLAN3hoGCXYEM3AW7tdmDZeDOMFCwK5CBu2C3NnuwDNwZBgp2BTJwF+zWZg+WgTvDQMGuQAbugt3a7MEycGcYKNgVyMBdsFubPVgG7gwDBbsCGbgLdmuzB8vAnWGgYFcgA3fBbm32YBm4MwwU7Apk4C7Yrc0eLAN3hoGCXYEM3AW7tdmDZeDOMFCwK5CBu2C3NnuwDNwZBgp2BTJwF+zWZg+WgTvDQMGuQAbugt3a7MEycGcYKNgVyMBdsFubPVgG7gwDBbsCGbgLdmuzB8vAnWGgYFcgA3fBbm32YBm4MwwU7Apk4C7Yrc0eLAN3hoGCXYEM3AW7tdmDZeDOMFCwK5CBu2C3NnuwDNwZBgp2BTJwF+zWZg/2/wBKq1GFaDbj8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13" name="Bildobjekt 12" descr="IMG_3355.JPG"/>
          <p:cNvPicPr>
            <a:picLocks noChangeAspect="1"/>
          </p:cNvPicPr>
          <p:nvPr/>
        </p:nvPicPr>
        <p:blipFill>
          <a:blip r:embed="rId5" cstate="print"/>
          <a:srcRect l="8848" r="2453" b="20906"/>
          <a:stretch>
            <a:fillRect/>
          </a:stretch>
        </p:blipFill>
        <p:spPr>
          <a:xfrm>
            <a:off x="6682154" y="235584"/>
            <a:ext cx="4951828" cy="2943714"/>
          </a:xfrm>
          <a:prstGeom prst="rect">
            <a:avLst/>
          </a:prstGeom>
        </p:spPr>
      </p:pic>
    </p:spTree>
    <p:extLst>
      <p:ext uri="{BB962C8B-B14F-4D97-AF65-F5344CB8AC3E}">
        <p14:creationId xmlns:p14="http://schemas.microsoft.com/office/powerpoint/2010/main" xmlns="" val="156228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xmlns="" id="{C640856F-BB94-4C79-A022-A8E8D6531B90}"/>
              </a:ext>
            </a:extLst>
          </p:cNvPr>
          <p:cNvSpPr/>
          <p:nvPr/>
        </p:nvSpPr>
        <p:spPr>
          <a:xfrm>
            <a:off x="3824868" y="1674673"/>
            <a:ext cx="3975549" cy="3538349"/>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highlight>
                <a:srgbClr val="000000"/>
              </a:highlight>
            </a:endParaRPr>
          </a:p>
        </p:txBody>
      </p:sp>
      <p:pic>
        <p:nvPicPr>
          <p:cNvPr id="6" name="Shape 352">
            <a:extLst>
              <a:ext uri="{FF2B5EF4-FFF2-40B4-BE49-F238E27FC236}">
                <a16:creationId xmlns:a16="http://schemas.microsoft.com/office/drawing/2014/main" xmlns="" id="{B05EAA01-EC8B-4AE3-BEA9-15FD33F907F0}"/>
              </a:ext>
            </a:extLst>
          </p:cNvPr>
          <p:cNvPicPr preferRelativeResize="0"/>
          <p:nvPr/>
        </p:nvPicPr>
        <p:blipFill rotWithShape="1">
          <a:blip r:embed="rId3" cstate="print">
            <a:alphaModFix/>
          </a:blip>
          <a:srcRect/>
          <a:stretch/>
        </p:blipFill>
        <p:spPr>
          <a:xfrm>
            <a:off x="8345213" y="2178182"/>
            <a:ext cx="2750219" cy="784451"/>
          </a:xfrm>
          <a:prstGeom prst="rect">
            <a:avLst/>
          </a:prstGeom>
          <a:noFill/>
          <a:ln>
            <a:noFill/>
          </a:ln>
        </p:spPr>
      </p:pic>
      <p:sp>
        <p:nvSpPr>
          <p:cNvPr id="7" name="textruta 6">
            <a:extLst>
              <a:ext uri="{FF2B5EF4-FFF2-40B4-BE49-F238E27FC236}">
                <a16:creationId xmlns:a16="http://schemas.microsoft.com/office/drawing/2014/main" xmlns="" id="{7D8C8C9E-03E3-4444-BA3E-5EB6347957EC}"/>
              </a:ext>
            </a:extLst>
          </p:cNvPr>
          <p:cNvSpPr txBox="1"/>
          <p:nvPr/>
        </p:nvSpPr>
        <p:spPr>
          <a:xfrm>
            <a:off x="2328197" y="5340355"/>
            <a:ext cx="4132093" cy="461665"/>
          </a:xfrm>
          <a:prstGeom prst="rect">
            <a:avLst/>
          </a:prstGeom>
          <a:noFill/>
        </p:spPr>
        <p:txBody>
          <a:bodyPr wrap="none" rtlCol="0">
            <a:spAutoFit/>
          </a:bodyPr>
          <a:lstStyle/>
          <a:p>
            <a:r>
              <a:rPr lang="sv-SE" sz="2000" dirty="0"/>
              <a:t>Tankesmedjan</a:t>
            </a:r>
            <a:r>
              <a:rPr lang="sv-SE" sz="2400" dirty="0"/>
              <a:t> Omvända </a:t>
            </a:r>
            <a:r>
              <a:rPr lang="sv-SE" sz="2400" dirty="0" err="1"/>
              <a:t>vär</a:t>
            </a:r>
            <a:r>
              <a:rPr lang="sv-SE" sz="2400" dirty="0"/>
              <a:t>(l)den</a:t>
            </a:r>
          </a:p>
        </p:txBody>
      </p:sp>
      <p:pic>
        <p:nvPicPr>
          <p:cNvPr id="8" name="Bildobjekt 7">
            <a:extLst>
              <a:ext uri="{FF2B5EF4-FFF2-40B4-BE49-F238E27FC236}">
                <a16:creationId xmlns:a16="http://schemas.microsoft.com/office/drawing/2014/main" xmlns="" id="{74118B8F-C7D4-414E-9824-D9F83E4F554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7702" y="614121"/>
            <a:ext cx="2443687" cy="933219"/>
          </a:xfrm>
          <a:prstGeom prst="rect">
            <a:avLst/>
          </a:prstGeom>
        </p:spPr>
      </p:pic>
      <p:sp>
        <p:nvSpPr>
          <p:cNvPr id="9" name="Rektangel 8">
            <a:extLst>
              <a:ext uri="{FF2B5EF4-FFF2-40B4-BE49-F238E27FC236}">
                <a16:creationId xmlns:a16="http://schemas.microsoft.com/office/drawing/2014/main" xmlns="" id="{C1FF4DDD-676A-4FFC-8FDA-E8483BE7494C}"/>
              </a:ext>
            </a:extLst>
          </p:cNvPr>
          <p:cNvSpPr/>
          <p:nvPr/>
        </p:nvSpPr>
        <p:spPr>
          <a:xfrm>
            <a:off x="1592559" y="3211033"/>
            <a:ext cx="2145911" cy="400110"/>
          </a:xfrm>
          <a:prstGeom prst="rect">
            <a:avLst/>
          </a:prstGeom>
        </p:spPr>
        <p:txBody>
          <a:bodyPr wrap="square">
            <a:spAutoFit/>
          </a:bodyPr>
          <a:lstStyle/>
          <a:p>
            <a:r>
              <a:rPr lang="sv-SE" sz="2000" dirty="0"/>
              <a:t>Omställning</a:t>
            </a:r>
            <a:r>
              <a:rPr lang="sv-SE" dirty="0"/>
              <a:t> Örebro</a:t>
            </a:r>
          </a:p>
        </p:txBody>
      </p:sp>
      <p:pic>
        <p:nvPicPr>
          <p:cNvPr id="10" name="Bildobjekt 9">
            <a:extLst>
              <a:ext uri="{FF2B5EF4-FFF2-40B4-BE49-F238E27FC236}">
                <a16:creationId xmlns:a16="http://schemas.microsoft.com/office/drawing/2014/main" xmlns="" id="{7BA5EB70-ED01-4B8C-816F-1BED722360C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00417" y="5356830"/>
            <a:ext cx="2218847" cy="315369"/>
          </a:xfrm>
          <a:prstGeom prst="rect">
            <a:avLst/>
          </a:prstGeom>
        </p:spPr>
      </p:pic>
      <p:pic>
        <p:nvPicPr>
          <p:cNvPr id="11" name="Bildobjekt 10" descr="En bild som visar objekt&#10;&#10;Beskrivning genererad med hög exakthet">
            <a:extLst>
              <a:ext uri="{FF2B5EF4-FFF2-40B4-BE49-F238E27FC236}">
                <a16:creationId xmlns:a16="http://schemas.microsoft.com/office/drawing/2014/main" xmlns="" id="{B950410F-1EDA-4F97-8754-61672A2D851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86815" y="3902498"/>
            <a:ext cx="4243009" cy="514467"/>
          </a:xfrm>
          <a:prstGeom prst="rect">
            <a:avLst/>
          </a:prstGeom>
        </p:spPr>
      </p:pic>
      <p:pic>
        <p:nvPicPr>
          <p:cNvPr id="12" name="Shape 353">
            <a:extLst>
              <a:ext uri="{FF2B5EF4-FFF2-40B4-BE49-F238E27FC236}">
                <a16:creationId xmlns:a16="http://schemas.microsoft.com/office/drawing/2014/main" xmlns="" id="{3A1EA443-60BF-403A-A496-CCF875F642E5}"/>
              </a:ext>
            </a:extLst>
          </p:cNvPr>
          <p:cNvPicPr preferRelativeResize="0"/>
          <p:nvPr/>
        </p:nvPicPr>
        <p:blipFill rotWithShape="1">
          <a:blip r:embed="rId7" cstate="print">
            <a:alphaModFix/>
          </a:blip>
          <a:srcRect/>
          <a:stretch/>
        </p:blipFill>
        <p:spPr>
          <a:xfrm>
            <a:off x="2665515" y="741454"/>
            <a:ext cx="1963075" cy="933219"/>
          </a:xfrm>
          <a:prstGeom prst="rect">
            <a:avLst/>
          </a:prstGeom>
          <a:noFill/>
          <a:ln>
            <a:noFill/>
          </a:ln>
        </p:spPr>
      </p:pic>
      <p:pic>
        <p:nvPicPr>
          <p:cNvPr id="13" name="Bildobjekt 12" descr="En bild som visar text&#10;&#10;Beskrivning genererad med hög exakthet">
            <a:extLst>
              <a:ext uri="{FF2B5EF4-FFF2-40B4-BE49-F238E27FC236}">
                <a16:creationId xmlns:a16="http://schemas.microsoft.com/office/drawing/2014/main" xmlns="" id="{D29A71F5-7A26-405C-A3B3-4ED4731E405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61721" y="4599707"/>
            <a:ext cx="1167239" cy="1167239"/>
          </a:xfrm>
          <a:prstGeom prst="rect">
            <a:avLst/>
          </a:prstGeom>
        </p:spPr>
      </p:pic>
      <p:pic>
        <p:nvPicPr>
          <p:cNvPr id="14" name="Bildobjekt 13">
            <a:extLst>
              <a:ext uri="{FF2B5EF4-FFF2-40B4-BE49-F238E27FC236}">
                <a16:creationId xmlns:a16="http://schemas.microsoft.com/office/drawing/2014/main" xmlns="" id="{2C0480F6-C8DE-42F7-B2CC-3771BB0039EC}"/>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23608" y="2530619"/>
            <a:ext cx="1032419" cy="1032419"/>
          </a:xfrm>
          <a:prstGeom prst="rect">
            <a:avLst/>
          </a:prstGeom>
        </p:spPr>
      </p:pic>
      <p:sp>
        <p:nvSpPr>
          <p:cNvPr id="2" name="textruta 1">
            <a:extLst>
              <a:ext uri="{FF2B5EF4-FFF2-40B4-BE49-F238E27FC236}">
                <a16:creationId xmlns:a16="http://schemas.microsoft.com/office/drawing/2014/main" xmlns="" id="{FA8C352E-136B-4CC0-BFED-3782A918A163}"/>
              </a:ext>
            </a:extLst>
          </p:cNvPr>
          <p:cNvSpPr txBox="1"/>
          <p:nvPr/>
        </p:nvSpPr>
        <p:spPr>
          <a:xfrm>
            <a:off x="2579117" y="1685586"/>
            <a:ext cx="1607318" cy="369332"/>
          </a:xfrm>
          <a:prstGeom prst="rect">
            <a:avLst/>
          </a:prstGeom>
          <a:noFill/>
        </p:spPr>
        <p:txBody>
          <a:bodyPr wrap="square" rtlCol="0">
            <a:spAutoFit/>
          </a:bodyPr>
          <a:lstStyle/>
          <a:p>
            <a:r>
              <a:rPr lang="sv-SE" dirty="0">
                <a:latin typeface="Franklin Gothic Demi Cond" panose="020B0706030402020204" pitchFamily="34" charset="0"/>
              </a:rPr>
              <a:t>ÖREBRO LÄN</a:t>
            </a:r>
          </a:p>
        </p:txBody>
      </p:sp>
      <p:pic>
        <p:nvPicPr>
          <p:cNvPr id="15" name="Bildobjekt 14" descr="En bild som visar clipart&#10;&#10;Beskrivning genererad med hög exakthet">
            <a:extLst>
              <a:ext uri="{FF2B5EF4-FFF2-40B4-BE49-F238E27FC236}">
                <a16:creationId xmlns:a16="http://schemas.microsoft.com/office/drawing/2014/main" xmlns="" id="{47BD541F-5492-4E87-A251-AED96962B134}"/>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477674" y="2649030"/>
            <a:ext cx="2669935" cy="1334968"/>
          </a:xfrm>
          <a:prstGeom prst="rect">
            <a:avLst/>
          </a:prstGeom>
        </p:spPr>
      </p:pic>
    </p:spTree>
    <p:extLst>
      <p:ext uri="{BB962C8B-B14F-4D97-AF65-F5344CB8AC3E}">
        <p14:creationId xmlns:p14="http://schemas.microsoft.com/office/powerpoint/2010/main" xmlns="" val="27868933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9">
            <a:extLst>
              <a:ext uri="{FF2B5EF4-FFF2-40B4-BE49-F238E27FC236}">
                <a16:creationId xmlns:a16="http://schemas.microsoft.com/office/drawing/2014/main" xmlns="" id="{AACF044A-908E-4AE5-8128-274C8C7663B2}"/>
              </a:ext>
            </a:extLst>
          </p:cNvPr>
          <p:cNvSpPr txBox="1"/>
          <p:nvPr/>
        </p:nvSpPr>
        <p:spPr>
          <a:xfrm>
            <a:off x="2953058" y="2554013"/>
            <a:ext cx="6853094" cy="2862322"/>
          </a:xfrm>
          <a:prstGeom prst="rect">
            <a:avLst/>
          </a:prstGeom>
          <a:noFill/>
        </p:spPr>
        <p:txBody>
          <a:bodyPr wrap="square" rtlCol="0">
            <a:spAutoFit/>
          </a:bodyPr>
          <a:lstStyle/>
          <a:p>
            <a:r>
              <a:rPr lang="en-US" sz="3600" b="1" i="1" dirty="0" err="1"/>
              <a:t>Syfte</a:t>
            </a:r>
            <a:r>
              <a:rPr lang="en-US" sz="3600" b="1" i="1" dirty="0"/>
              <a:t> med ROS:</a:t>
            </a:r>
            <a:r>
              <a:rPr lang="en-US" sz="3600" i="1" dirty="0"/>
              <a:t/>
            </a:r>
            <a:br>
              <a:rPr lang="en-US" sz="3600" i="1" dirty="0"/>
            </a:br>
            <a:r>
              <a:rPr lang="en-US" sz="3600" dirty="0" err="1"/>
              <a:t>Att</a:t>
            </a:r>
            <a:r>
              <a:rPr lang="en-US" sz="3600" dirty="0"/>
              <a:t> </a:t>
            </a:r>
            <a:r>
              <a:rPr lang="en-US" sz="3600" dirty="0" err="1"/>
              <a:t>tillföra</a:t>
            </a:r>
            <a:r>
              <a:rPr lang="en-US" sz="3600" dirty="0"/>
              <a:t> </a:t>
            </a:r>
            <a:r>
              <a:rPr lang="en-US" sz="3600" dirty="0" err="1"/>
              <a:t>civilsamhället</a:t>
            </a:r>
            <a:r>
              <a:rPr lang="en-US" sz="3600" dirty="0"/>
              <a:t> en </a:t>
            </a:r>
          </a:p>
          <a:p>
            <a:r>
              <a:rPr lang="en-US" sz="3600" dirty="0" err="1"/>
              <a:t>stödjande</a:t>
            </a:r>
            <a:r>
              <a:rPr lang="en-US" sz="3600" dirty="0"/>
              <a:t> </a:t>
            </a:r>
            <a:r>
              <a:rPr lang="en-US" sz="3600" dirty="0" err="1"/>
              <a:t>struktur</a:t>
            </a:r>
            <a:r>
              <a:rPr lang="en-US" sz="3600" dirty="0"/>
              <a:t> och kultur </a:t>
            </a:r>
          </a:p>
          <a:p>
            <a:r>
              <a:rPr lang="en-US" sz="3600" dirty="0" err="1"/>
              <a:t>för</a:t>
            </a:r>
            <a:r>
              <a:rPr lang="en-US" sz="3600" dirty="0"/>
              <a:t> de </a:t>
            </a:r>
            <a:r>
              <a:rPr lang="en-US" sz="3600" dirty="0" err="1"/>
              <a:t>lärprocesser</a:t>
            </a:r>
            <a:r>
              <a:rPr lang="en-US" sz="3600" dirty="0"/>
              <a:t> </a:t>
            </a:r>
            <a:r>
              <a:rPr lang="en-US" sz="3600" dirty="0" err="1"/>
              <a:t>som</a:t>
            </a:r>
            <a:r>
              <a:rPr lang="en-US" sz="3600" dirty="0"/>
              <a:t> </a:t>
            </a:r>
            <a:r>
              <a:rPr lang="en-US" sz="3600" dirty="0" err="1"/>
              <a:t>behövs</a:t>
            </a:r>
            <a:r>
              <a:rPr lang="en-US" sz="3600" dirty="0"/>
              <a:t> </a:t>
            </a:r>
          </a:p>
          <a:p>
            <a:r>
              <a:rPr lang="en-US" sz="3600" dirty="0" err="1"/>
              <a:t>för</a:t>
            </a:r>
            <a:r>
              <a:rPr lang="en-US" sz="3600" dirty="0"/>
              <a:t> </a:t>
            </a:r>
            <a:r>
              <a:rPr lang="en-US" sz="3600" dirty="0" err="1"/>
              <a:t>att</a:t>
            </a:r>
            <a:r>
              <a:rPr lang="en-US" sz="3600" dirty="0"/>
              <a:t> </a:t>
            </a:r>
            <a:r>
              <a:rPr lang="en-US" sz="3600" dirty="0" err="1"/>
              <a:t>ställa</a:t>
            </a:r>
            <a:r>
              <a:rPr lang="en-US" sz="3600" dirty="0"/>
              <a:t> om till </a:t>
            </a:r>
            <a:r>
              <a:rPr lang="en-US" sz="3600" dirty="0" err="1"/>
              <a:t>hållbarhet</a:t>
            </a:r>
            <a:r>
              <a:rPr lang="en-US" sz="3600" dirty="0"/>
              <a:t>.</a:t>
            </a:r>
          </a:p>
        </p:txBody>
      </p:sp>
      <p:pic>
        <p:nvPicPr>
          <p:cNvPr id="4" name="Picture 4" descr="http://api.ning.com:80/files/ZBP*j8x5d13XCrKxD-rvyITfGgwg*N1Kdmvv77I2Iq2NhYO2zEy2bKKTfNlXwR6ZWQEfJ1yVxXZMMj4Qc3EIRWesB2Tfmyw4/boken_2_Omslag.jpg"/>
          <p:cNvPicPr>
            <a:picLocks noChangeAspect="1" noChangeArrowheads="1"/>
          </p:cNvPicPr>
          <p:nvPr/>
        </p:nvPicPr>
        <p:blipFill>
          <a:blip r:embed="rId3" cstate="print"/>
          <a:srcRect/>
          <a:stretch>
            <a:fillRect/>
          </a:stretch>
        </p:blipFill>
        <p:spPr bwMode="auto">
          <a:xfrm>
            <a:off x="9428416" y="3781804"/>
            <a:ext cx="2015772" cy="2408787"/>
          </a:xfrm>
          <a:prstGeom prst="rect">
            <a:avLst/>
          </a:prstGeom>
          <a:noFill/>
        </p:spPr>
      </p:pic>
      <p:pic>
        <p:nvPicPr>
          <p:cNvPr id="5" name="Bildobjekt 1" descr="In Transition 2.0 - DVD cover picture"/>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5858" y="2591547"/>
            <a:ext cx="1872208" cy="2555971"/>
          </a:xfrm>
          <a:prstGeom prst="rect">
            <a:avLst/>
          </a:prstGeom>
          <a:noFill/>
          <a:ln>
            <a:noFill/>
          </a:ln>
          <a:scene3d>
            <a:camera prst="orthographicFront">
              <a:rot lat="0" lon="0" rev="0"/>
            </a:camera>
            <a:lightRig rig="threePt" dir="t"/>
          </a:scene3d>
        </p:spPr>
      </p:pic>
      <p:pic>
        <p:nvPicPr>
          <p:cNvPr id="1026" name="Picture 2"/>
          <p:cNvPicPr>
            <a:picLocks noChangeAspect="1" noChangeArrowheads="1"/>
          </p:cNvPicPr>
          <p:nvPr/>
        </p:nvPicPr>
        <p:blipFill>
          <a:blip r:embed="rId5" cstate="print"/>
          <a:srcRect l="11449" t="181" r="16801" b="8867"/>
          <a:stretch>
            <a:fillRect/>
          </a:stretch>
        </p:blipFill>
        <p:spPr bwMode="auto">
          <a:xfrm>
            <a:off x="8870730" y="409904"/>
            <a:ext cx="2963918" cy="2806262"/>
          </a:xfrm>
          <a:prstGeom prst="rect">
            <a:avLst/>
          </a:prstGeom>
          <a:noFill/>
          <a:ln w="9525">
            <a:noFill/>
            <a:miter lim="800000"/>
            <a:headEnd/>
            <a:tailEnd/>
          </a:ln>
          <a:effectLst/>
        </p:spPr>
      </p:pic>
      <p:pic>
        <p:nvPicPr>
          <p:cNvPr id="7" name="Bildobjekt 6" descr="En bild som visar clipart&#10;&#10;Beskrivning genererad med hög exakthet">
            <a:extLst>
              <a:ext uri="{FF2B5EF4-FFF2-40B4-BE49-F238E27FC236}">
                <a16:creationId xmlns:a16="http://schemas.microsoft.com/office/drawing/2014/main" xmlns="" id="{DE46D369-E082-4EFD-9948-30309FBFF7E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1135" y="572447"/>
            <a:ext cx="2669935" cy="1334968"/>
          </a:xfrm>
          <a:prstGeom prst="rect">
            <a:avLst/>
          </a:prstGeom>
        </p:spPr>
      </p:pic>
    </p:spTree>
    <p:extLst>
      <p:ext uri="{BB962C8B-B14F-4D97-AF65-F5344CB8AC3E}">
        <p14:creationId xmlns:p14="http://schemas.microsoft.com/office/powerpoint/2010/main" xmlns="" val="37698781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18"/>
          <p:cNvSpPr>
            <a:spLocks noChangeArrowheads="1"/>
          </p:cNvSpPr>
          <p:nvPr/>
        </p:nvSpPr>
        <p:spPr bwMode="auto">
          <a:xfrm>
            <a:off x="4334230" y="2389925"/>
            <a:ext cx="3110364" cy="1513225"/>
          </a:xfrm>
          <a:prstGeom prst="ellipse">
            <a:avLst/>
          </a:prstGeom>
          <a:gradFill rotWithShape="0">
            <a:gsLst>
              <a:gs pos="0">
                <a:srgbClr val="339966"/>
              </a:gs>
              <a:gs pos="100000">
                <a:srgbClr val="FFFFFF"/>
              </a:gs>
            </a:gsLst>
            <a:lin ang="5400000" scaled="1"/>
          </a:gradFill>
          <a:ln w="9525">
            <a:solidFill>
              <a:srgbClr val="000000"/>
            </a:solidFill>
            <a:round/>
            <a:headEnd/>
            <a:tailEnd/>
          </a:ln>
        </p:spPr>
        <p:txBody>
          <a:bodyPr/>
          <a:lstStyle/>
          <a:p>
            <a:pPr algn="ctr" eaLnBrk="0" hangingPunct="0"/>
            <a:r>
              <a:rPr lang="sv-SE" sz="2200" b="1" dirty="0">
                <a:cs typeface="Times New Roman" pitchFamily="18" charset="0"/>
              </a:rPr>
              <a:t> Folkbildningens </a:t>
            </a:r>
          </a:p>
          <a:p>
            <a:pPr algn="ctr" eaLnBrk="0" hangingPunct="0"/>
            <a:r>
              <a:rPr lang="sv-SE" sz="2200" b="1" dirty="0">
                <a:cs typeface="Times New Roman" pitchFamily="18" charset="0"/>
              </a:rPr>
              <a:t>roll och kännetecken</a:t>
            </a:r>
          </a:p>
          <a:p>
            <a:pPr algn="ctr" eaLnBrk="0" hangingPunct="0"/>
            <a:endParaRPr lang="sv-SE" sz="2200" b="1" dirty="0">
              <a:cs typeface="Times New Roman" pitchFamily="18" charset="0"/>
            </a:endParaRPr>
          </a:p>
        </p:txBody>
      </p:sp>
      <p:sp>
        <p:nvSpPr>
          <p:cNvPr id="8203" name="Line 9"/>
          <p:cNvSpPr>
            <a:spLocks noChangeShapeType="1"/>
          </p:cNvSpPr>
          <p:nvPr/>
        </p:nvSpPr>
        <p:spPr bwMode="auto">
          <a:xfrm flipV="1">
            <a:off x="7136085" y="2170349"/>
            <a:ext cx="544241" cy="382329"/>
          </a:xfrm>
          <a:prstGeom prst="line">
            <a:avLst/>
          </a:prstGeom>
          <a:noFill/>
          <a:ln w="9525">
            <a:solidFill>
              <a:srgbClr val="003300"/>
            </a:solidFill>
            <a:round/>
            <a:headEnd/>
            <a:tailEnd type="triangle" w="med" len="med"/>
          </a:ln>
        </p:spPr>
        <p:txBody>
          <a:bodyPr/>
          <a:lstStyle/>
          <a:p>
            <a:endParaRPr lang="sv-SE"/>
          </a:p>
        </p:txBody>
      </p:sp>
      <p:sp>
        <p:nvSpPr>
          <p:cNvPr id="8204" name="Line 8"/>
          <p:cNvSpPr>
            <a:spLocks noChangeShapeType="1"/>
          </p:cNvSpPr>
          <p:nvPr/>
        </p:nvSpPr>
        <p:spPr bwMode="auto">
          <a:xfrm flipH="1" flipV="1">
            <a:off x="5761893" y="1652652"/>
            <a:ext cx="1" cy="637837"/>
          </a:xfrm>
          <a:prstGeom prst="line">
            <a:avLst/>
          </a:prstGeom>
          <a:noFill/>
          <a:ln w="9525">
            <a:solidFill>
              <a:srgbClr val="003300"/>
            </a:solidFill>
            <a:round/>
            <a:headEnd/>
            <a:tailEnd type="triangle" w="med" len="med"/>
          </a:ln>
        </p:spPr>
        <p:txBody>
          <a:bodyPr/>
          <a:lstStyle/>
          <a:p>
            <a:endParaRPr lang="sv-SE"/>
          </a:p>
        </p:txBody>
      </p:sp>
      <p:sp>
        <p:nvSpPr>
          <p:cNvPr id="8205" name="Line 7"/>
          <p:cNvSpPr>
            <a:spLocks noChangeShapeType="1"/>
          </p:cNvSpPr>
          <p:nvPr/>
        </p:nvSpPr>
        <p:spPr bwMode="auto">
          <a:xfrm flipH="1" flipV="1">
            <a:off x="4217732" y="2141493"/>
            <a:ext cx="525603" cy="330864"/>
          </a:xfrm>
          <a:prstGeom prst="line">
            <a:avLst/>
          </a:prstGeom>
          <a:noFill/>
          <a:ln w="9525">
            <a:solidFill>
              <a:srgbClr val="003300"/>
            </a:solidFill>
            <a:round/>
            <a:headEnd/>
            <a:tailEnd type="triangle" w="med" len="med"/>
          </a:ln>
        </p:spPr>
        <p:txBody>
          <a:bodyPr/>
          <a:lstStyle/>
          <a:p>
            <a:endParaRPr lang="sv-SE"/>
          </a:p>
        </p:txBody>
      </p:sp>
      <p:sp>
        <p:nvSpPr>
          <p:cNvPr id="8207" name="Line 5"/>
          <p:cNvSpPr>
            <a:spLocks noChangeShapeType="1"/>
          </p:cNvSpPr>
          <p:nvPr/>
        </p:nvSpPr>
        <p:spPr bwMode="auto">
          <a:xfrm flipV="1">
            <a:off x="7561091" y="3148016"/>
            <a:ext cx="564816" cy="16745"/>
          </a:xfrm>
          <a:prstGeom prst="line">
            <a:avLst/>
          </a:prstGeom>
          <a:noFill/>
          <a:ln w="9525">
            <a:solidFill>
              <a:srgbClr val="003300"/>
            </a:solidFill>
            <a:round/>
            <a:headEnd/>
            <a:tailEnd type="triangle" w="med" len="med"/>
          </a:ln>
        </p:spPr>
        <p:txBody>
          <a:bodyPr/>
          <a:lstStyle/>
          <a:p>
            <a:endParaRPr lang="sv-SE"/>
          </a:p>
        </p:txBody>
      </p:sp>
      <p:sp>
        <p:nvSpPr>
          <p:cNvPr id="8208" name="Line 4"/>
          <p:cNvSpPr>
            <a:spLocks noChangeShapeType="1"/>
          </p:cNvSpPr>
          <p:nvPr/>
        </p:nvSpPr>
        <p:spPr bwMode="auto">
          <a:xfrm>
            <a:off x="7248524" y="3781807"/>
            <a:ext cx="625261" cy="226630"/>
          </a:xfrm>
          <a:prstGeom prst="line">
            <a:avLst/>
          </a:prstGeom>
          <a:noFill/>
          <a:ln w="9525">
            <a:solidFill>
              <a:srgbClr val="003300"/>
            </a:solidFill>
            <a:round/>
            <a:headEnd/>
            <a:tailEnd type="triangle" w="med" len="med"/>
          </a:ln>
        </p:spPr>
        <p:txBody>
          <a:bodyPr/>
          <a:lstStyle/>
          <a:p>
            <a:endParaRPr lang="sv-SE"/>
          </a:p>
        </p:txBody>
      </p:sp>
      <p:sp>
        <p:nvSpPr>
          <p:cNvPr id="8209" name="Line 3"/>
          <p:cNvSpPr>
            <a:spLocks noChangeShapeType="1"/>
          </p:cNvSpPr>
          <p:nvPr/>
        </p:nvSpPr>
        <p:spPr bwMode="auto">
          <a:xfrm>
            <a:off x="5746816" y="4008437"/>
            <a:ext cx="0" cy="563563"/>
          </a:xfrm>
          <a:prstGeom prst="line">
            <a:avLst/>
          </a:prstGeom>
          <a:noFill/>
          <a:ln w="9525">
            <a:solidFill>
              <a:srgbClr val="003300"/>
            </a:solidFill>
            <a:round/>
            <a:headEnd/>
            <a:tailEnd type="triangle" w="med" len="med"/>
          </a:ln>
        </p:spPr>
        <p:txBody>
          <a:bodyPr/>
          <a:lstStyle/>
          <a:p>
            <a:endParaRPr lang="sv-SE"/>
          </a:p>
        </p:txBody>
      </p:sp>
      <p:sp>
        <p:nvSpPr>
          <p:cNvPr id="8210" name="Line 2"/>
          <p:cNvSpPr>
            <a:spLocks noChangeShapeType="1"/>
          </p:cNvSpPr>
          <p:nvPr/>
        </p:nvSpPr>
        <p:spPr bwMode="auto">
          <a:xfrm flipH="1" flipV="1">
            <a:off x="3370884" y="3022580"/>
            <a:ext cx="846849" cy="42427"/>
          </a:xfrm>
          <a:prstGeom prst="line">
            <a:avLst/>
          </a:prstGeom>
          <a:noFill/>
          <a:ln w="9525">
            <a:solidFill>
              <a:srgbClr val="003300"/>
            </a:solidFill>
            <a:round/>
            <a:headEnd/>
            <a:tailEnd type="triangle" w="med" len="med"/>
          </a:ln>
        </p:spPr>
        <p:txBody>
          <a:bodyPr/>
          <a:lstStyle/>
          <a:p>
            <a:endParaRPr lang="sv-SE"/>
          </a:p>
        </p:txBody>
      </p:sp>
      <p:sp>
        <p:nvSpPr>
          <p:cNvPr id="8212" name="Rectangle 23"/>
          <p:cNvSpPr>
            <a:spLocks noChangeArrowheads="1"/>
          </p:cNvSpPr>
          <p:nvPr/>
        </p:nvSpPr>
        <p:spPr bwMode="auto">
          <a:xfrm>
            <a:off x="1752600" y="565151"/>
            <a:ext cx="0" cy="0"/>
          </a:xfrm>
          <a:prstGeom prst="rect">
            <a:avLst/>
          </a:prstGeom>
          <a:solidFill>
            <a:schemeClr val="accent1"/>
          </a:solidFill>
          <a:ln w="9525">
            <a:solidFill>
              <a:schemeClr val="tx1"/>
            </a:solidFill>
            <a:miter lim="800000"/>
            <a:headEnd/>
            <a:tailEnd/>
          </a:ln>
        </p:spPr>
        <p:txBody>
          <a:bodyPr/>
          <a:lstStyle/>
          <a:p>
            <a:r>
              <a:rPr lang="sv-SE" sz="2000" b="1">
                <a:cs typeface="Times New Roman" pitchFamily="18" charset="0"/>
              </a:rPr>
              <a:t> </a:t>
            </a:r>
            <a:endParaRPr lang="sv-SE" sz="1200">
              <a:cs typeface="Times New Roman" pitchFamily="18" charset="0"/>
            </a:endParaRPr>
          </a:p>
          <a:p>
            <a:pPr eaLnBrk="0" hangingPunct="0"/>
            <a:endParaRPr lang="sv-SE"/>
          </a:p>
        </p:txBody>
      </p:sp>
      <p:sp>
        <p:nvSpPr>
          <p:cNvPr id="8213" name="Rectangle 26"/>
          <p:cNvSpPr>
            <a:spLocks noChangeArrowheads="1"/>
          </p:cNvSpPr>
          <p:nvPr/>
        </p:nvSpPr>
        <p:spPr bwMode="auto">
          <a:xfrm>
            <a:off x="1752600" y="565151"/>
            <a:ext cx="0" cy="0"/>
          </a:xfrm>
          <a:prstGeom prst="rect">
            <a:avLst/>
          </a:prstGeom>
          <a:solidFill>
            <a:schemeClr val="accent1"/>
          </a:solidFill>
          <a:ln w="9525">
            <a:solidFill>
              <a:schemeClr val="tx1"/>
            </a:solidFill>
            <a:miter lim="800000"/>
            <a:headEnd/>
            <a:tailEnd/>
          </a:ln>
        </p:spPr>
        <p:txBody>
          <a:bodyPr/>
          <a:lstStyle/>
          <a:p>
            <a:r>
              <a:rPr lang="sv-SE" sz="2000" b="1">
                <a:cs typeface="Times New Roman" pitchFamily="18" charset="0"/>
              </a:rPr>
              <a:t> </a:t>
            </a:r>
            <a:endParaRPr lang="sv-SE" sz="1200">
              <a:cs typeface="Times New Roman" pitchFamily="18" charset="0"/>
            </a:endParaRPr>
          </a:p>
          <a:p>
            <a:pPr eaLnBrk="0" hangingPunct="0"/>
            <a:endParaRPr lang="sv-SE"/>
          </a:p>
        </p:txBody>
      </p:sp>
      <p:sp>
        <p:nvSpPr>
          <p:cNvPr id="24" name="Platshållare för bildnummer 23"/>
          <p:cNvSpPr>
            <a:spLocks noGrp="1"/>
          </p:cNvSpPr>
          <p:nvPr>
            <p:ph type="sldNum" sz="quarter" idx="12"/>
          </p:nvPr>
        </p:nvSpPr>
        <p:spPr/>
        <p:txBody>
          <a:bodyPr/>
          <a:lstStyle/>
          <a:p>
            <a:pPr>
              <a:defRPr/>
            </a:pPr>
            <a:fld id="{E1BD6317-23DA-4B8F-AA91-14F1E36E9291}" type="slidenum">
              <a:rPr lang="sv-SE" smtClean="0"/>
              <a:pPr>
                <a:defRPr/>
              </a:pPr>
              <a:t>4</a:t>
            </a:fld>
            <a:endParaRPr lang="sv-SE"/>
          </a:p>
        </p:txBody>
      </p:sp>
      <p:sp>
        <p:nvSpPr>
          <p:cNvPr id="3" name="textruta 2"/>
          <p:cNvSpPr txBox="1"/>
          <p:nvPr/>
        </p:nvSpPr>
        <p:spPr>
          <a:xfrm>
            <a:off x="4743336" y="728767"/>
            <a:ext cx="2472921" cy="769441"/>
          </a:xfrm>
          <a:prstGeom prst="rect">
            <a:avLst/>
          </a:prstGeom>
          <a:noFill/>
        </p:spPr>
        <p:txBody>
          <a:bodyPr wrap="square" rtlCol="0">
            <a:spAutoFit/>
          </a:bodyPr>
          <a:lstStyle/>
          <a:p>
            <a:r>
              <a:rPr lang="sv-SE" sz="2200" b="1" dirty="0"/>
              <a:t>Deltagaren är aktiv </a:t>
            </a:r>
          </a:p>
          <a:p>
            <a:r>
              <a:rPr lang="sv-SE" sz="2200" b="1" dirty="0"/>
              <a:t>medskapare</a:t>
            </a:r>
          </a:p>
        </p:txBody>
      </p:sp>
      <p:sp>
        <p:nvSpPr>
          <p:cNvPr id="4" name="textruta 3"/>
          <p:cNvSpPr txBox="1"/>
          <p:nvPr/>
        </p:nvSpPr>
        <p:spPr>
          <a:xfrm>
            <a:off x="7763999" y="1105942"/>
            <a:ext cx="2971965" cy="1446550"/>
          </a:xfrm>
          <a:prstGeom prst="rect">
            <a:avLst/>
          </a:prstGeom>
          <a:noFill/>
        </p:spPr>
        <p:txBody>
          <a:bodyPr wrap="square" rtlCol="0">
            <a:spAutoFit/>
          </a:bodyPr>
          <a:lstStyle/>
          <a:p>
            <a:r>
              <a:rPr lang="sv-SE" sz="2200" b="1" dirty="0">
                <a:cs typeface="Times New Roman" pitchFamily="18" charset="0"/>
              </a:rPr>
              <a:t>Lärandet relateras till människans hela livssituation</a:t>
            </a:r>
          </a:p>
          <a:p>
            <a:endParaRPr lang="sv-SE" sz="2200" b="1" dirty="0"/>
          </a:p>
        </p:txBody>
      </p:sp>
      <p:sp>
        <p:nvSpPr>
          <p:cNvPr id="5" name="textruta 4"/>
          <p:cNvSpPr txBox="1"/>
          <p:nvPr/>
        </p:nvSpPr>
        <p:spPr>
          <a:xfrm>
            <a:off x="2370256" y="1735587"/>
            <a:ext cx="2147956" cy="769441"/>
          </a:xfrm>
          <a:prstGeom prst="rect">
            <a:avLst/>
          </a:prstGeom>
          <a:noFill/>
        </p:spPr>
        <p:txBody>
          <a:bodyPr wrap="square" rtlCol="0">
            <a:spAutoFit/>
          </a:bodyPr>
          <a:lstStyle/>
          <a:p>
            <a:r>
              <a:rPr lang="sv-SE" sz="2200" b="1" dirty="0">
                <a:cs typeface="Times New Roman" pitchFamily="18" charset="0"/>
              </a:rPr>
              <a:t>Fri och frivillig</a:t>
            </a:r>
          </a:p>
          <a:p>
            <a:endParaRPr lang="sv-SE" sz="2200" b="1" dirty="0"/>
          </a:p>
        </p:txBody>
      </p:sp>
      <p:sp>
        <p:nvSpPr>
          <p:cNvPr id="6" name="textruta 5"/>
          <p:cNvSpPr txBox="1"/>
          <p:nvPr/>
        </p:nvSpPr>
        <p:spPr>
          <a:xfrm>
            <a:off x="8349985" y="2730781"/>
            <a:ext cx="3544479" cy="1107996"/>
          </a:xfrm>
          <a:prstGeom prst="rect">
            <a:avLst/>
          </a:prstGeom>
          <a:noFill/>
        </p:spPr>
        <p:txBody>
          <a:bodyPr wrap="square" rtlCol="0">
            <a:spAutoFit/>
          </a:bodyPr>
          <a:lstStyle/>
          <a:p>
            <a:r>
              <a:rPr lang="sv-SE" sz="2200" b="1" dirty="0">
                <a:cs typeface="Times New Roman" pitchFamily="18" charset="0"/>
              </a:rPr>
              <a:t>Kunskap och bildning har </a:t>
            </a:r>
          </a:p>
          <a:p>
            <a:r>
              <a:rPr lang="sv-SE" sz="2200" b="1" dirty="0">
                <a:cs typeface="Times New Roman" pitchFamily="18" charset="0"/>
              </a:rPr>
              <a:t>ett egenvärde</a:t>
            </a:r>
            <a:endParaRPr lang="sv-SE" sz="2200" dirty="0">
              <a:cs typeface="Times New Roman" pitchFamily="18" charset="0"/>
            </a:endParaRPr>
          </a:p>
          <a:p>
            <a:endParaRPr lang="sv-SE" sz="2200" dirty="0"/>
          </a:p>
        </p:txBody>
      </p:sp>
      <p:sp>
        <p:nvSpPr>
          <p:cNvPr id="7" name="textruta 6"/>
          <p:cNvSpPr txBox="1"/>
          <p:nvPr/>
        </p:nvSpPr>
        <p:spPr>
          <a:xfrm>
            <a:off x="5147705" y="4677287"/>
            <a:ext cx="2147956" cy="1785104"/>
          </a:xfrm>
          <a:prstGeom prst="rect">
            <a:avLst/>
          </a:prstGeom>
          <a:noFill/>
        </p:spPr>
        <p:txBody>
          <a:bodyPr wrap="square" rtlCol="0">
            <a:spAutoFit/>
          </a:bodyPr>
          <a:lstStyle/>
          <a:p>
            <a:r>
              <a:rPr lang="sv-SE" sz="2200" b="1" dirty="0">
                <a:cs typeface="Times New Roman" pitchFamily="18" charset="0"/>
              </a:rPr>
              <a:t>Samhälls-    engagemang stimuleras och kanaliseras</a:t>
            </a:r>
          </a:p>
          <a:p>
            <a:endParaRPr lang="sv-SE" sz="2200" dirty="0"/>
          </a:p>
        </p:txBody>
      </p:sp>
      <p:sp>
        <p:nvSpPr>
          <p:cNvPr id="8" name="textruta 7"/>
          <p:cNvSpPr txBox="1"/>
          <p:nvPr/>
        </p:nvSpPr>
        <p:spPr>
          <a:xfrm>
            <a:off x="8025007" y="3772432"/>
            <a:ext cx="2091099" cy="1446550"/>
          </a:xfrm>
          <a:prstGeom prst="rect">
            <a:avLst/>
          </a:prstGeom>
          <a:noFill/>
        </p:spPr>
        <p:txBody>
          <a:bodyPr wrap="square" rtlCol="0">
            <a:spAutoFit/>
          </a:bodyPr>
          <a:lstStyle/>
          <a:p>
            <a:r>
              <a:rPr lang="sv-SE" sz="2200" b="1" dirty="0">
                <a:cs typeface="Times New Roman" pitchFamily="18" charset="0"/>
              </a:rPr>
              <a:t>Gemensam värdegrund – allas lika värde</a:t>
            </a:r>
          </a:p>
          <a:p>
            <a:endParaRPr lang="sv-SE" sz="2200" dirty="0"/>
          </a:p>
        </p:txBody>
      </p:sp>
      <p:sp>
        <p:nvSpPr>
          <p:cNvPr id="9" name="textruta 8"/>
          <p:cNvSpPr txBox="1"/>
          <p:nvPr/>
        </p:nvSpPr>
        <p:spPr>
          <a:xfrm>
            <a:off x="1918252" y="2733873"/>
            <a:ext cx="1484391" cy="430887"/>
          </a:xfrm>
          <a:prstGeom prst="rect">
            <a:avLst/>
          </a:prstGeom>
          <a:noFill/>
        </p:spPr>
        <p:txBody>
          <a:bodyPr wrap="square" rtlCol="0">
            <a:spAutoFit/>
          </a:bodyPr>
          <a:lstStyle/>
          <a:p>
            <a:r>
              <a:rPr lang="sv-SE" sz="2200" b="1" dirty="0">
                <a:cs typeface="Times New Roman" panose="02020603050405020304" pitchFamily="18" charset="0"/>
              </a:rPr>
              <a:t>Mångsidig </a:t>
            </a:r>
          </a:p>
        </p:txBody>
      </p:sp>
      <p:sp>
        <p:nvSpPr>
          <p:cNvPr id="35" name="Line 2"/>
          <p:cNvSpPr>
            <a:spLocks noChangeShapeType="1"/>
          </p:cNvSpPr>
          <p:nvPr/>
        </p:nvSpPr>
        <p:spPr bwMode="auto">
          <a:xfrm flipH="1">
            <a:off x="4014825" y="3618862"/>
            <a:ext cx="428688" cy="280641"/>
          </a:xfrm>
          <a:prstGeom prst="line">
            <a:avLst/>
          </a:prstGeom>
          <a:noFill/>
          <a:ln w="9525">
            <a:solidFill>
              <a:srgbClr val="003300"/>
            </a:solidFill>
            <a:round/>
            <a:headEnd/>
            <a:tailEnd type="triangle" w="med" len="med"/>
          </a:ln>
        </p:spPr>
        <p:txBody>
          <a:bodyPr/>
          <a:lstStyle/>
          <a:p>
            <a:endParaRPr lang="sv-SE"/>
          </a:p>
        </p:txBody>
      </p:sp>
      <p:sp>
        <p:nvSpPr>
          <p:cNvPr id="11" name="textruta 10"/>
          <p:cNvSpPr txBox="1"/>
          <p:nvPr/>
        </p:nvSpPr>
        <p:spPr>
          <a:xfrm>
            <a:off x="3228737" y="4572001"/>
            <a:ext cx="1750800" cy="430887"/>
          </a:xfrm>
          <a:prstGeom prst="rect">
            <a:avLst/>
          </a:prstGeom>
          <a:noFill/>
        </p:spPr>
        <p:txBody>
          <a:bodyPr wrap="none" rtlCol="0">
            <a:spAutoFit/>
          </a:bodyPr>
          <a:lstStyle/>
          <a:p>
            <a:r>
              <a:rPr lang="sv-SE" sz="2200" b="1" dirty="0">
                <a:cs typeface="Times New Roman" panose="02020603050405020304" pitchFamily="18" charset="0"/>
              </a:rPr>
              <a:t>Mötesplatser</a:t>
            </a:r>
          </a:p>
        </p:txBody>
      </p:sp>
      <p:sp>
        <p:nvSpPr>
          <p:cNvPr id="37" name="Line 2"/>
          <p:cNvSpPr>
            <a:spLocks noChangeShapeType="1"/>
          </p:cNvSpPr>
          <p:nvPr/>
        </p:nvSpPr>
        <p:spPr bwMode="auto">
          <a:xfrm flipH="1">
            <a:off x="4486764" y="3919277"/>
            <a:ext cx="558221" cy="563563"/>
          </a:xfrm>
          <a:prstGeom prst="line">
            <a:avLst/>
          </a:prstGeom>
          <a:noFill/>
          <a:ln w="9525">
            <a:solidFill>
              <a:srgbClr val="003300"/>
            </a:solidFill>
            <a:round/>
            <a:headEnd/>
            <a:tailEnd type="triangle" w="med" len="med"/>
          </a:ln>
        </p:spPr>
        <p:txBody>
          <a:bodyPr/>
          <a:lstStyle/>
          <a:p>
            <a:endParaRPr lang="sv-SE"/>
          </a:p>
        </p:txBody>
      </p:sp>
      <p:sp>
        <p:nvSpPr>
          <p:cNvPr id="2" name="textruta 1">
            <a:extLst>
              <a:ext uri="{FF2B5EF4-FFF2-40B4-BE49-F238E27FC236}">
                <a16:creationId xmlns:a16="http://schemas.microsoft.com/office/drawing/2014/main" xmlns="" id="{04FAC564-2385-494D-B31B-FD2F44AB7BE7}"/>
              </a:ext>
            </a:extLst>
          </p:cNvPr>
          <p:cNvSpPr txBox="1"/>
          <p:nvPr/>
        </p:nvSpPr>
        <p:spPr>
          <a:xfrm>
            <a:off x="1184838" y="3855086"/>
            <a:ext cx="3107454" cy="430887"/>
          </a:xfrm>
          <a:prstGeom prst="rect">
            <a:avLst/>
          </a:prstGeom>
          <a:noFill/>
        </p:spPr>
        <p:txBody>
          <a:bodyPr wrap="none" rtlCol="0">
            <a:spAutoFit/>
          </a:bodyPr>
          <a:lstStyle/>
          <a:p>
            <a:r>
              <a:rPr lang="sv-SE" sz="2200" b="1" dirty="0"/>
              <a:t>Kultur kittar oss samman</a:t>
            </a:r>
          </a:p>
        </p:txBody>
      </p:sp>
      <p:cxnSp>
        <p:nvCxnSpPr>
          <p:cNvPr id="12" name="Rak pilkoppling 11">
            <a:extLst>
              <a:ext uri="{FF2B5EF4-FFF2-40B4-BE49-F238E27FC236}">
                <a16:creationId xmlns:a16="http://schemas.microsoft.com/office/drawing/2014/main" xmlns="" id="{D2F9A98F-C2F9-4A0E-83AE-1888B7ED12A9}"/>
              </a:ext>
            </a:extLst>
          </p:cNvPr>
          <p:cNvCxnSpPr>
            <a:cxnSpLocks/>
          </p:cNvCxnSpPr>
          <p:nvPr/>
        </p:nvCxnSpPr>
        <p:spPr>
          <a:xfrm>
            <a:off x="6721528" y="3772432"/>
            <a:ext cx="1026961" cy="1356159"/>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xmlns="" id="{8832D84B-0643-456B-BE40-191A215D8AAC}"/>
              </a:ext>
            </a:extLst>
          </p:cNvPr>
          <p:cNvSpPr txBox="1"/>
          <p:nvPr/>
        </p:nvSpPr>
        <p:spPr>
          <a:xfrm>
            <a:off x="7809321" y="5283516"/>
            <a:ext cx="3544479" cy="1015663"/>
          </a:xfrm>
          <a:prstGeom prst="rect">
            <a:avLst/>
          </a:prstGeom>
          <a:noFill/>
          <a:ln w="38100">
            <a:solidFill>
              <a:srgbClr val="FF9900"/>
            </a:solidFill>
          </a:ln>
        </p:spPr>
        <p:txBody>
          <a:bodyPr wrap="square" rtlCol="0">
            <a:spAutoFit/>
          </a:bodyPr>
          <a:lstStyle/>
          <a:p>
            <a:r>
              <a:rPr lang="sv-SE" sz="2000" b="1" dirty="0"/>
              <a:t>Agenda 2030 delegationen föreslår en folkbildningsinsats för att ställa om Sverige</a:t>
            </a:r>
          </a:p>
        </p:txBody>
      </p:sp>
      <p:pic>
        <p:nvPicPr>
          <p:cNvPr id="28" name="Bildobjekt 27" descr="En bild som visar clipart&#10;&#10;Beskrivning genererad med hög exakthet">
            <a:extLst>
              <a:ext uri="{FF2B5EF4-FFF2-40B4-BE49-F238E27FC236}">
                <a16:creationId xmlns:a16="http://schemas.microsoft.com/office/drawing/2014/main" xmlns="" id="{676AE105-E1FE-423D-BF33-C81833BDC63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1136" y="572448"/>
            <a:ext cx="2147956" cy="1073978"/>
          </a:xfrm>
          <a:prstGeom prst="rect">
            <a:avLst/>
          </a:prstGeom>
        </p:spPr>
      </p:pic>
    </p:spTree>
    <p:extLst>
      <p:ext uri="{BB962C8B-B14F-4D97-AF65-F5344CB8AC3E}">
        <p14:creationId xmlns:p14="http://schemas.microsoft.com/office/powerpoint/2010/main" xmlns="" val="42764046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 grpId="0"/>
      <p:bldP spid="37" grpId="0" animBg="1"/>
      <p:bldP spid="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xmlns="" id="{F84F7C83-0699-40B4-B856-06DB1089ABB6}"/>
              </a:ext>
            </a:extLst>
          </p:cNvPr>
          <p:cNvSpPr txBox="1"/>
          <p:nvPr/>
        </p:nvSpPr>
        <p:spPr>
          <a:xfrm>
            <a:off x="3981376" y="637920"/>
            <a:ext cx="5814266" cy="549749"/>
          </a:xfrm>
          <a:prstGeom prst="rect">
            <a:avLst/>
          </a:prstGeom>
          <a:noFill/>
        </p:spPr>
        <p:txBody>
          <a:bodyPr wrap="square" rtlCol="0">
            <a:spAutoFit/>
          </a:bodyPr>
          <a:lstStyle/>
          <a:p>
            <a:r>
              <a:rPr lang="sv-SE" sz="3000" b="1" dirty="0"/>
              <a:t>Vad har vi gjort under årens lopp?</a:t>
            </a:r>
          </a:p>
        </p:txBody>
      </p:sp>
      <p:pic>
        <p:nvPicPr>
          <p:cNvPr id="4" name="Bildobjekt 3">
            <a:extLst>
              <a:ext uri="{FF2B5EF4-FFF2-40B4-BE49-F238E27FC236}">
                <a16:creationId xmlns:a16="http://schemas.microsoft.com/office/drawing/2014/main" xmlns="" id="{FF72BFDC-2C72-4792-8C67-C40BE823343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41251" y="1278373"/>
            <a:ext cx="1798435" cy="1798435"/>
          </a:xfrm>
          <a:prstGeom prst="rect">
            <a:avLst/>
          </a:prstGeom>
        </p:spPr>
      </p:pic>
      <p:pic>
        <p:nvPicPr>
          <p:cNvPr id="5" name="Bildobjekt 4">
            <a:extLst>
              <a:ext uri="{FF2B5EF4-FFF2-40B4-BE49-F238E27FC236}">
                <a16:creationId xmlns:a16="http://schemas.microsoft.com/office/drawing/2014/main" xmlns="" id="{43E7CA46-8624-4A6E-8CAD-0031BC86B716}"/>
              </a:ext>
            </a:extLst>
          </p:cNvPr>
          <p:cNvPicPr>
            <a:picLocks noChangeAspect="1"/>
          </p:cNvPicPr>
          <p:nvPr/>
        </p:nvPicPr>
        <p:blipFill>
          <a:blip r:embed="rId4" cstate="print"/>
          <a:stretch>
            <a:fillRect/>
          </a:stretch>
        </p:blipFill>
        <p:spPr>
          <a:xfrm>
            <a:off x="9748472" y="1268040"/>
            <a:ext cx="1823417" cy="2541654"/>
          </a:xfrm>
          <a:prstGeom prst="rect">
            <a:avLst/>
          </a:prstGeom>
        </p:spPr>
      </p:pic>
      <p:pic>
        <p:nvPicPr>
          <p:cNvPr id="6" name="Bildobjekt 5">
            <a:extLst>
              <a:ext uri="{FF2B5EF4-FFF2-40B4-BE49-F238E27FC236}">
                <a16:creationId xmlns:a16="http://schemas.microsoft.com/office/drawing/2014/main" xmlns="" id="{0AD89B10-A9FF-4E8F-AC00-8FB439CFF06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2172" y="2047279"/>
            <a:ext cx="3387936" cy="695111"/>
          </a:xfrm>
          <a:prstGeom prst="rect">
            <a:avLst/>
          </a:prstGeom>
        </p:spPr>
      </p:pic>
      <p:pic>
        <p:nvPicPr>
          <p:cNvPr id="7" name="Shape 205"/>
          <p:cNvPicPr preferRelativeResize="0"/>
          <p:nvPr/>
        </p:nvPicPr>
        <p:blipFill rotWithShape="1">
          <a:blip r:embed="rId6" cstate="print">
            <a:alphaModFix/>
          </a:blip>
          <a:srcRect/>
          <a:stretch/>
        </p:blipFill>
        <p:spPr>
          <a:xfrm>
            <a:off x="506287" y="2913321"/>
            <a:ext cx="2194383" cy="1655380"/>
          </a:xfrm>
          <a:prstGeom prst="rect">
            <a:avLst/>
          </a:prstGeom>
          <a:noFill/>
          <a:ln>
            <a:noFill/>
          </a:ln>
        </p:spPr>
      </p:pic>
      <p:pic>
        <p:nvPicPr>
          <p:cNvPr id="8" name="Shape 259"/>
          <p:cNvPicPr preferRelativeResize="0"/>
          <p:nvPr/>
        </p:nvPicPr>
        <p:blipFill rotWithShape="1">
          <a:blip r:embed="rId7" cstate="print">
            <a:alphaModFix/>
          </a:blip>
          <a:srcRect/>
          <a:stretch/>
        </p:blipFill>
        <p:spPr>
          <a:xfrm>
            <a:off x="8572881" y="4259294"/>
            <a:ext cx="3197483" cy="2037747"/>
          </a:xfrm>
          <a:prstGeom prst="rect">
            <a:avLst/>
          </a:prstGeom>
          <a:noFill/>
          <a:ln>
            <a:noFill/>
          </a:ln>
        </p:spPr>
      </p:pic>
      <p:pic>
        <p:nvPicPr>
          <p:cNvPr id="10" name="Shape 373"/>
          <p:cNvPicPr preferRelativeResize="0"/>
          <p:nvPr/>
        </p:nvPicPr>
        <p:blipFill rotWithShape="1">
          <a:blip r:embed="rId8" cstate="print">
            <a:alphaModFix/>
          </a:blip>
          <a:srcRect/>
          <a:stretch/>
        </p:blipFill>
        <p:spPr>
          <a:xfrm>
            <a:off x="2935360" y="3162672"/>
            <a:ext cx="2067198" cy="2626326"/>
          </a:xfrm>
          <a:prstGeom prst="rect">
            <a:avLst/>
          </a:prstGeom>
          <a:noFill/>
          <a:ln>
            <a:noFill/>
          </a:ln>
        </p:spPr>
      </p:pic>
      <p:pic>
        <p:nvPicPr>
          <p:cNvPr id="11" name="Shape 443"/>
          <p:cNvPicPr preferRelativeResize="0"/>
          <p:nvPr/>
        </p:nvPicPr>
        <p:blipFill rotWithShape="1">
          <a:blip r:embed="rId9" cstate="print">
            <a:alphaModFix/>
          </a:blip>
          <a:srcRect/>
          <a:stretch/>
        </p:blipFill>
        <p:spPr>
          <a:xfrm>
            <a:off x="6810901" y="1232418"/>
            <a:ext cx="2616879" cy="3292285"/>
          </a:xfrm>
          <a:prstGeom prst="rect">
            <a:avLst/>
          </a:prstGeom>
          <a:noFill/>
          <a:ln>
            <a:noFill/>
          </a:ln>
        </p:spPr>
      </p:pic>
      <p:pic>
        <p:nvPicPr>
          <p:cNvPr id="12" name="Shape 466"/>
          <p:cNvPicPr preferRelativeResize="0"/>
          <p:nvPr/>
        </p:nvPicPr>
        <p:blipFill rotWithShape="1">
          <a:blip r:embed="rId10" cstate="print">
            <a:alphaModFix/>
          </a:blip>
          <a:srcRect l="23114" t="11155" r="24736" b="21838"/>
          <a:stretch/>
        </p:blipFill>
        <p:spPr>
          <a:xfrm>
            <a:off x="5160580" y="4614530"/>
            <a:ext cx="3079654" cy="2243470"/>
          </a:xfrm>
          <a:prstGeom prst="rect">
            <a:avLst/>
          </a:prstGeom>
          <a:noFill/>
          <a:ln>
            <a:noFill/>
          </a:ln>
        </p:spPr>
      </p:pic>
      <p:pic>
        <p:nvPicPr>
          <p:cNvPr id="14" name="Picture 3" descr="C:\Users\Public\Pictures\Canon 2016\2016-06-18 Järle div\IMG_7636.JPG"/>
          <p:cNvPicPr>
            <a:picLocks noChangeAspect="1" noChangeArrowheads="1"/>
          </p:cNvPicPr>
          <p:nvPr/>
        </p:nvPicPr>
        <p:blipFill>
          <a:blip r:embed="rId11" cstate="print"/>
          <a:srcRect r="5917" b="1761"/>
          <a:stretch>
            <a:fillRect/>
          </a:stretch>
        </p:blipFill>
        <p:spPr bwMode="auto">
          <a:xfrm rot="16200000">
            <a:off x="5282206" y="3023063"/>
            <a:ext cx="1287659" cy="1800139"/>
          </a:xfrm>
          <a:prstGeom prst="rect">
            <a:avLst/>
          </a:prstGeom>
          <a:noFill/>
        </p:spPr>
      </p:pic>
      <p:pic>
        <p:nvPicPr>
          <p:cNvPr id="15" name="Shape 227"/>
          <p:cNvPicPr>
            <a:picLocks noChangeAspect="1"/>
          </p:cNvPicPr>
          <p:nvPr/>
        </p:nvPicPr>
        <p:blipFill rotWithShape="1">
          <a:blip r:embed="rId12" cstate="print">
            <a:alphaModFix/>
          </a:blip>
          <a:srcRect/>
          <a:stretch/>
        </p:blipFill>
        <p:spPr>
          <a:xfrm>
            <a:off x="542900" y="4781577"/>
            <a:ext cx="3146598" cy="1755211"/>
          </a:xfrm>
          <a:prstGeom prst="rect">
            <a:avLst/>
          </a:prstGeom>
          <a:noFill/>
          <a:ln>
            <a:noFill/>
          </a:ln>
        </p:spPr>
      </p:pic>
      <p:pic>
        <p:nvPicPr>
          <p:cNvPr id="16" name="Bildobjekt 15" descr="En bild som visar clipart&#10;&#10;Beskrivning genererad med hög exakthet">
            <a:extLst>
              <a:ext uri="{FF2B5EF4-FFF2-40B4-BE49-F238E27FC236}">
                <a16:creationId xmlns:a16="http://schemas.microsoft.com/office/drawing/2014/main" xmlns="" id="{2E34BE78-BCC0-4595-B337-6EB011C7C6CB}"/>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71136" y="572447"/>
            <a:ext cx="2539026" cy="1269513"/>
          </a:xfrm>
          <a:prstGeom prst="rect">
            <a:avLst/>
          </a:prstGeom>
        </p:spPr>
      </p:pic>
    </p:spTree>
    <p:extLst>
      <p:ext uri="{BB962C8B-B14F-4D97-AF65-F5344CB8AC3E}">
        <p14:creationId xmlns:p14="http://schemas.microsoft.com/office/powerpoint/2010/main" xmlns="" val="30995385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xmlns="" id="{CA44CF9C-3597-4A4F-91AC-9D36407B2692}"/>
              </a:ext>
            </a:extLst>
          </p:cNvPr>
          <p:cNvSpPr txBox="1"/>
          <p:nvPr/>
        </p:nvSpPr>
        <p:spPr>
          <a:xfrm>
            <a:off x="1058333" y="2277233"/>
            <a:ext cx="10930467" cy="4401205"/>
          </a:xfrm>
          <a:prstGeom prst="rect">
            <a:avLst/>
          </a:prstGeom>
          <a:noFill/>
        </p:spPr>
        <p:txBody>
          <a:bodyPr wrap="square" rtlCol="0">
            <a:spAutoFit/>
          </a:bodyPr>
          <a:lstStyle/>
          <a:p>
            <a:pPr marL="342891" indent="-342891">
              <a:spcAft>
                <a:spcPts val="600"/>
              </a:spcAft>
              <a:buFont typeface="+mj-lt"/>
              <a:buAutoNum type="arabicPeriod"/>
            </a:pPr>
            <a:r>
              <a:rPr lang="sv-SE" sz="2600" dirty="0"/>
              <a:t>Synliggörs civilsamhällets och folkbildningens styrkor.</a:t>
            </a:r>
          </a:p>
          <a:p>
            <a:pPr marL="342891" indent="-342891">
              <a:buFont typeface="+mj-lt"/>
              <a:buAutoNum type="arabicPeriod"/>
            </a:pPr>
            <a:r>
              <a:rPr lang="sv-SE" sz="2600" dirty="0"/>
              <a:t>Stärker vi människor genom</a:t>
            </a:r>
          </a:p>
          <a:p>
            <a:pPr marL="742944" lvl="1" indent="-285744">
              <a:buFont typeface="Arial" panose="020B0604020202020204" pitchFamily="34" charset="0"/>
              <a:buChar char="•"/>
            </a:pPr>
            <a:r>
              <a:rPr lang="sv-SE" sz="2600" dirty="0"/>
              <a:t>att tala klarspråk om utmaningar</a:t>
            </a:r>
          </a:p>
          <a:p>
            <a:pPr marL="742944" lvl="1" indent="-285744">
              <a:buFont typeface="Arial" panose="020B0604020202020204" pitchFamily="34" charset="0"/>
              <a:buChar char="•"/>
            </a:pPr>
            <a:r>
              <a:rPr lang="sv-SE" sz="2600" dirty="0"/>
              <a:t>att förstå sin egen påverkanskraft</a:t>
            </a:r>
          </a:p>
          <a:p>
            <a:pPr marL="742944" lvl="1" indent="-285744">
              <a:spcAft>
                <a:spcPts val="600"/>
              </a:spcAft>
              <a:buFont typeface="Arial" panose="020B0604020202020204" pitchFamily="34" charset="0"/>
              <a:buChar char="•"/>
            </a:pPr>
            <a:r>
              <a:rPr lang="sv-SE" sz="2600" dirty="0"/>
              <a:t>att berätta om möjligheterna</a:t>
            </a:r>
          </a:p>
          <a:p>
            <a:pPr marL="342891" indent="-342891">
              <a:spcAft>
                <a:spcPts val="600"/>
              </a:spcAft>
              <a:buAutoNum type="arabicPeriod" startAt="3"/>
            </a:pPr>
            <a:r>
              <a:rPr lang="sv-SE" sz="2600" dirty="0"/>
              <a:t>Lyfter vi fram en ny världsbild, en ny berättelse om en hållbar framtid.</a:t>
            </a:r>
          </a:p>
          <a:p>
            <a:pPr marL="342891" indent="-342891">
              <a:spcAft>
                <a:spcPts val="600"/>
              </a:spcAft>
              <a:buAutoNum type="arabicPeriod" startAt="3"/>
            </a:pPr>
            <a:r>
              <a:rPr lang="sv-SE" sz="2600" dirty="0"/>
              <a:t>Ges fokus att lokalsamhället är nyckeln till en hållbar framtid.</a:t>
            </a:r>
          </a:p>
          <a:p>
            <a:pPr marL="342891" indent="-342891">
              <a:buAutoNum type="arabicPeriod" startAt="3"/>
            </a:pPr>
            <a:r>
              <a:rPr lang="sv-SE" sz="2600" dirty="0"/>
              <a:t>Skapas mötesplatser som bygger gemenskap, visioner, handling och lärande.</a:t>
            </a:r>
          </a:p>
          <a:p>
            <a:pPr marL="342891" indent="-342891">
              <a:buAutoNum type="arabicPeriod" startAt="3"/>
            </a:pPr>
            <a:endParaRPr lang="sv-SE" sz="2600" dirty="0"/>
          </a:p>
          <a:p>
            <a:pPr marL="285744" indent="-285744">
              <a:buFont typeface="Arial" panose="020B0604020202020204" pitchFamily="34" charset="0"/>
              <a:buChar char="•"/>
            </a:pPr>
            <a:endParaRPr lang="sv-SE" sz="2600" dirty="0"/>
          </a:p>
        </p:txBody>
      </p:sp>
      <p:sp>
        <p:nvSpPr>
          <p:cNvPr id="8" name="textruta 7">
            <a:extLst>
              <a:ext uri="{FF2B5EF4-FFF2-40B4-BE49-F238E27FC236}">
                <a16:creationId xmlns:a16="http://schemas.microsoft.com/office/drawing/2014/main" xmlns="" id="{178FEF26-8981-45EB-96E7-FC942C18B341}"/>
              </a:ext>
            </a:extLst>
          </p:cNvPr>
          <p:cNvSpPr txBox="1"/>
          <p:nvPr/>
        </p:nvSpPr>
        <p:spPr>
          <a:xfrm>
            <a:off x="4089401" y="1349322"/>
            <a:ext cx="7001935" cy="553998"/>
          </a:xfrm>
          <a:prstGeom prst="rect">
            <a:avLst/>
          </a:prstGeom>
          <a:noFill/>
        </p:spPr>
        <p:txBody>
          <a:bodyPr wrap="square" rtlCol="0">
            <a:spAutoFit/>
          </a:bodyPr>
          <a:lstStyle/>
          <a:p>
            <a:pPr algn="ctr"/>
            <a:r>
              <a:rPr lang="sv-SE" sz="3000" b="1" dirty="0"/>
              <a:t>Genom ROS nätverket och dess aktiviteter:</a:t>
            </a:r>
          </a:p>
        </p:txBody>
      </p:sp>
      <p:pic>
        <p:nvPicPr>
          <p:cNvPr id="5" name="Bildobjekt 4" descr="En bild som visar clipart&#10;&#10;Beskrivning genererad med hög exakthet">
            <a:extLst>
              <a:ext uri="{FF2B5EF4-FFF2-40B4-BE49-F238E27FC236}">
                <a16:creationId xmlns:a16="http://schemas.microsoft.com/office/drawing/2014/main" xmlns="" id="{61F58773-36F2-4E5A-856A-65CD8B7C9EA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1135" y="572447"/>
            <a:ext cx="2669935" cy="1334968"/>
          </a:xfrm>
          <a:prstGeom prst="rect">
            <a:avLst/>
          </a:prstGeom>
        </p:spPr>
      </p:pic>
    </p:spTree>
    <p:extLst>
      <p:ext uri="{BB962C8B-B14F-4D97-AF65-F5344CB8AC3E}">
        <p14:creationId xmlns:p14="http://schemas.microsoft.com/office/powerpoint/2010/main" xmlns="" val="22372908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xmlns="" id="{3846A751-36CB-49B2-8EEE-BB6C65CB2263}"/>
              </a:ext>
            </a:extLst>
          </p:cNvPr>
          <p:cNvSpPr txBox="1"/>
          <p:nvPr/>
        </p:nvSpPr>
        <p:spPr>
          <a:xfrm>
            <a:off x="-1753326" y="2069965"/>
            <a:ext cx="6036859" cy="1938992"/>
          </a:xfrm>
          <a:prstGeom prst="rect">
            <a:avLst/>
          </a:prstGeom>
          <a:noFill/>
        </p:spPr>
        <p:txBody>
          <a:bodyPr wrap="square" rtlCol="0">
            <a:spAutoFit/>
          </a:bodyPr>
          <a:lstStyle/>
          <a:p>
            <a:endParaRPr lang="sv-SE" sz="2400" dirty="0"/>
          </a:p>
          <a:p>
            <a:endParaRPr lang="sv-SE" sz="2400" dirty="0"/>
          </a:p>
          <a:p>
            <a:endParaRPr lang="sv-SE" sz="2400" dirty="0"/>
          </a:p>
          <a:p>
            <a:endParaRPr lang="sv-SE" sz="2400" dirty="0"/>
          </a:p>
          <a:p>
            <a:r>
              <a:rPr lang="sv-SE" sz="2400" dirty="0"/>
              <a:t>. t</a:t>
            </a:r>
          </a:p>
        </p:txBody>
      </p:sp>
      <p:pic>
        <p:nvPicPr>
          <p:cNvPr id="4" name="Bildobjekt 3">
            <a:extLst>
              <a:ext uri="{FF2B5EF4-FFF2-40B4-BE49-F238E27FC236}">
                <a16:creationId xmlns:a16="http://schemas.microsoft.com/office/drawing/2014/main" xmlns="" id="{CA9A2B00-0172-4B95-A234-F36BDB09A938}"/>
              </a:ext>
            </a:extLst>
          </p:cNvPr>
          <p:cNvPicPr>
            <a:picLocks noChangeAspect="1"/>
          </p:cNvPicPr>
          <p:nvPr/>
        </p:nvPicPr>
        <p:blipFill>
          <a:blip r:embed="rId3" cstate="print"/>
          <a:stretch>
            <a:fillRect/>
          </a:stretch>
        </p:blipFill>
        <p:spPr>
          <a:xfrm>
            <a:off x="3751397" y="914328"/>
            <a:ext cx="2378475" cy="1569660"/>
          </a:xfrm>
          <a:prstGeom prst="rect">
            <a:avLst/>
          </a:prstGeom>
        </p:spPr>
      </p:pic>
      <p:pic>
        <p:nvPicPr>
          <p:cNvPr id="7" name="Bildobjekt 6">
            <a:extLst>
              <a:ext uri="{FF2B5EF4-FFF2-40B4-BE49-F238E27FC236}">
                <a16:creationId xmlns:a16="http://schemas.microsoft.com/office/drawing/2014/main" xmlns="" id="{F8649A57-1D62-4021-95ED-FCD18B5DBBCB}"/>
              </a:ext>
            </a:extLst>
          </p:cNvPr>
          <p:cNvPicPr>
            <a:picLocks noChangeAspect="1"/>
          </p:cNvPicPr>
          <p:nvPr/>
        </p:nvPicPr>
        <p:blipFill>
          <a:blip r:embed="rId4" cstate="print"/>
          <a:stretch>
            <a:fillRect/>
          </a:stretch>
        </p:blipFill>
        <p:spPr>
          <a:xfrm>
            <a:off x="3655729" y="4244009"/>
            <a:ext cx="2442040" cy="1611608"/>
          </a:xfrm>
          <a:prstGeom prst="rect">
            <a:avLst/>
          </a:prstGeom>
        </p:spPr>
      </p:pic>
      <p:pic>
        <p:nvPicPr>
          <p:cNvPr id="8" name="Bildobjekt 7">
            <a:extLst>
              <a:ext uri="{FF2B5EF4-FFF2-40B4-BE49-F238E27FC236}">
                <a16:creationId xmlns:a16="http://schemas.microsoft.com/office/drawing/2014/main" xmlns="" id="{8DCD6150-FC31-4D51-BB8D-B191BEE5CF15}"/>
              </a:ext>
            </a:extLst>
          </p:cNvPr>
          <p:cNvPicPr>
            <a:picLocks noChangeAspect="1"/>
          </p:cNvPicPr>
          <p:nvPr/>
        </p:nvPicPr>
        <p:blipFill>
          <a:blip r:embed="rId5" cstate="print"/>
          <a:stretch>
            <a:fillRect/>
          </a:stretch>
        </p:blipFill>
        <p:spPr>
          <a:xfrm>
            <a:off x="3646822" y="2613991"/>
            <a:ext cx="2449178" cy="1452619"/>
          </a:xfrm>
          <a:prstGeom prst="rect">
            <a:avLst/>
          </a:prstGeom>
        </p:spPr>
      </p:pic>
      <p:sp>
        <p:nvSpPr>
          <p:cNvPr id="2" name="textruta 1">
            <a:extLst>
              <a:ext uri="{FF2B5EF4-FFF2-40B4-BE49-F238E27FC236}">
                <a16:creationId xmlns:a16="http://schemas.microsoft.com/office/drawing/2014/main" xmlns="" id="{E5F4B09E-250F-47BC-A3DE-32FF2CE73DB1}"/>
              </a:ext>
            </a:extLst>
          </p:cNvPr>
          <p:cNvSpPr txBox="1"/>
          <p:nvPr/>
        </p:nvSpPr>
        <p:spPr>
          <a:xfrm>
            <a:off x="6372287" y="1017120"/>
            <a:ext cx="4798362" cy="1569660"/>
          </a:xfrm>
          <a:prstGeom prst="rect">
            <a:avLst/>
          </a:prstGeom>
          <a:noFill/>
        </p:spPr>
        <p:txBody>
          <a:bodyPr wrap="square" rtlCol="0">
            <a:spAutoFit/>
          </a:bodyPr>
          <a:lstStyle/>
          <a:p>
            <a:r>
              <a:rPr lang="sv-SE" sz="2400" dirty="0"/>
              <a:t>Genom ROS nätverket finns det en plattform att bygga vidare på för en hållbar framtid. </a:t>
            </a:r>
          </a:p>
          <a:p>
            <a:endParaRPr lang="sv-SE" sz="2400" dirty="0"/>
          </a:p>
        </p:txBody>
      </p:sp>
      <p:sp>
        <p:nvSpPr>
          <p:cNvPr id="3" name="textruta 2">
            <a:extLst>
              <a:ext uri="{FF2B5EF4-FFF2-40B4-BE49-F238E27FC236}">
                <a16:creationId xmlns:a16="http://schemas.microsoft.com/office/drawing/2014/main" xmlns="" id="{41C2E9E8-576A-4C37-A0E2-A0D69B605FFE}"/>
              </a:ext>
            </a:extLst>
          </p:cNvPr>
          <p:cNvSpPr txBox="1"/>
          <p:nvPr/>
        </p:nvSpPr>
        <p:spPr>
          <a:xfrm>
            <a:off x="6372287" y="2533681"/>
            <a:ext cx="5256496" cy="1569660"/>
          </a:xfrm>
          <a:prstGeom prst="rect">
            <a:avLst/>
          </a:prstGeom>
          <a:noFill/>
        </p:spPr>
        <p:txBody>
          <a:bodyPr wrap="square" rtlCol="0">
            <a:spAutoFit/>
          </a:bodyPr>
          <a:lstStyle/>
          <a:p>
            <a:r>
              <a:rPr lang="sv-SE" sz="2400" dirty="0"/>
              <a:t>Om vi kan lösa en långsiktig finansiering kommer det att ge Örebroregionen goda möjligheter att mobilisera civilsamhällets aktörer för ett hållbart Örebro län.</a:t>
            </a:r>
          </a:p>
        </p:txBody>
      </p:sp>
      <p:sp>
        <p:nvSpPr>
          <p:cNvPr id="9" name="textruta 8">
            <a:extLst>
              <a:ext uri="{FF2B5EF4-FFF2-40B4-BE49-F238E27FC236}">
                <a16:creationId xmlns:a16="http://schemas.microsoft.com/office/drawing/2014/main" xmlns="" id="{A3D39F6C-6218-485B-8C0D-328C3E4C2DD0}"/>
              </a:ext>
            </a:extLst>
          </p:cNvPr>
          <p:cNvSpPr txBox="1"/>
          <p:nvPr/>
        </p:nvSpPr>
        <p:spPr>
          <a:xfrm>
            <a:off x="6372287" y="4640551"/>
            <a:ext cx="4561127" cy="1200329"/>
          </a:xfrm>
          <a:prstGeom prst="rect">
            <a:avLst/>
          </a:prstGeom>
          <a:noFill/>
        </p:spPr>
        <p:txBody>
          <a:bodyPr wrap="square" rtlCol="0">
            <a:spAutoFit/>
          </a:bodyPr>
          <a:lstStyle/>
          <a:p>
            <a:r>
              <a:rPr lang="sv-SE" sz="2400" dirty="0"/>
              <a:t>Låt oss göra en överenskommelse, liknande den som finns inom folkhälsoområde</a:t>
            </a:r>
          </a:p>
        </p:txBody>
      </p:sp>
      <p:pic>
        <p:nvPicPr>
          <p:cNvPr id="10" name="Bildobjekt 9" descr="En bild som visar clipart&#10;&#10;Beskrivning genererad med hög exakthet">
            <a:extLst>
              <a:ext uri="{FF2B5EF4-FFF2-40B4-BE49-F238E27FC236}">
                <a16:creationId xmlns:a16="http://schemas.microsoft.com/office/drawing/2014/main" xmlns="" id="{258917EC-9163-489F-A996-454AA214053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1135" y="572447"/>
            <a:ext cx="2669935" cy="1334968"/>
          </a:xfrm>
          <a:prstGeom prst="rect">
            <a:avLst/>
          </a:prstGeom>
        </p:spPr>
      </p:pic>
    </p:spTree>
    <p:extLst>
      <p:ext uri="{BB962C8B-B14F-4D97-AF65-F5344CB8AC3E}">
        <p14:creationId xmlns:p14="http://schemas.microsoft.com/office/powerpoint/2010/main" xmlns="" val="30638891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42816"/>
            <a:ext cx="12192000"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xmlns="" id="{3D83F26F-C55B-4A92-9AFF-4894D14E27C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06013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xmlns="" id="{425A9D15-06A2-400E-A496-B8F6E94E83BF}"/>
              </a:ext>
            </a:extLst>
          </p:cNvPr>
          <p:cNvPicPr>
            <a:picLocks noChangeAspect="1"/>
          </p:cNvPicPr>
          <p:nvPr/>
        </p:nvPicPr>
        <p:blipFill>
          <a:blip r:embed="rId3" cstate="print"/>
          <a:stretch>
            <a:fillRect/>
          </a:stretch>
        </p:blipFill>
        <p:spPr>
          <a:xfrm>
            <a:off x="6473710" y="266649"/>
            <a:ext cx="5396556" cy="3597704"/>
          </a:xfrm>
          <a:prstGeom prst="rect">
            <a:avLst/>
          </a:prstGeom>
        </p:spPr>
      </p:pic>
      <p:pic>
        <p:nvPicPr>
          <p:cNvPr id="4" name="Bildobjekt 3" descr="En bild som visar clipart&#10;&#10;Beskrivning genererad med hög exakthet">
            <a:extLst>
              <a:ext uri="{FF2B5EF4-FFF2-40B4-BE49-F238E27FC236}">
                <a16:creationId xmlns:a16="http://schemas.microsoft.com/office/drawing/2014/main" xmlns="" id="{E189BE1A-8CBB-45D3-977F-A8EC32269F7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1734" y="755882"/>
            <a:ext cx="5458816" cy="2729408"/>
          </a:xfrm>
          <a:prstGeom prst="rect">
            <a:avLst/>
          </a:prstGeom>
        </p:spPr>
      </p:pic>
      <p:sp>
        <p:nvSpPr>
          <p:cNvPr id="2" name="textruta 1">
            <a:extLst>
              <a:ext uri="{FF2B5EF4-FFF2-40B4-BE49-F238E27FC236}">
                <a16:creationId xmlns:a16="http://schemas.microsoft.com/office/drawing/2014/main" xmlns="" id="{D8695DD6-0854-42C4-920E-D211AF68747C}"/>
              </a:ext>
            </a:extLst>
          </p:cNvPr>
          <p:cNvSpPr txBox="1"/>
          <p:nvPr/>
        </p:nvSpPr>
        <p:spPr>
          <a:xfrm>
            <a:off x="707011" y="4502330"/>
            <a:ext cx="10765410" cy="120726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a:solidFill>
                  <a:schemeClr val="bg1"/>
                </a:solidFill>
                <a:latin typeface="+mj-lt"/>
                <a:ea typeface="+mj-ea"/>
                <a:cs typeface="+mj-cs"/>
              </a:rPr>
              <a:t>TACK!</a:t>
            </a:r>
          </a:p>
        </p:txBody>
      </p:sp>
    </p:spTree>
    <p:extLst>
      <p:ext uri="{BB962C8B-B14F-4D97-AF65-F5344CB8AC3E}">
        <p14:creationId xmlns:p14="http://schemas.microsoft.com/office/powerpoint/2010/main" xmlns="" val="2085447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1497</TotalTime>
  <Words>622</Words>
  <Application>Microsoft Office PowerPoint</Application>
  <PresentationFormat>Anpassad</PresentationFormat>
  <Paragraphs>153</Paragraphs>
  <Slides>8</Slides>
  <Notes>8</Notes>
  <HiddenSlides>0</HiddenSlides>
  <MMClips>0</MMClips>
  <ScaleCrop>false</ScaleCrop>
  <HeadingPairs>
    <vt:vector size="4" baseType="variant">
      <vt:variant>
        <vt:lpstr>Tema</vt:lpstr>
      </vt:variant>
      <vt:variant>
        <vt:i4>1</vt:i4>
      </vt:variant>
      <vt:variant>
        <vt:lpstr>Bildrubriker</vt:lpstr>
      </vt:variant>
      <vt:variant>
        <vt:i4>8</vt:i4>
      </vt:variant>
    </vt:vector>
  </HeadingPairs>
  <TitlesOfParts>
    <vt:vector size="9" baseType="lpstr">
      <vt:lpstr>Office-tema</vt:lpstr>
      <vt:lpstr>Bild 1</vt:lpstr>
      <vt:lpstr>Bild 2</vt:lpstr>
      <vt:lpstr>Bild 3</vt:lpstr>
      <vt:lpstr>Bild 4</vt:lpstr>
      <vt:lpstr>Bild 5</vt:lpstr>
      <vt:lpstr>Bild 6</vt:lpstr>
      <vt:lpstr>Bild 7</vt:lpstr>
      <vt:lpstr>Bild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Jane</dc:creator>
  <cp:lastModifiedBy>Lasse</cp:lastModifiedBy>
  <cp:revision>111</cp:revision>
  <cp:lastPrinted>2018-04-04T11:39:27Z</cp:lastPrinted>
  <dcterms:created xsi:type="dcterms:W3CDTF">2018-03-13T18:45:22Z</dcterms:created>
  <dcterms:modified xsi:type="dcterms:W3CDTF">2018-07-06T09:22:29Z</dcterms:modified>
</cp:coreProperties>
</file>